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Dancing Script" panose="020B0604020202020204" charset="0"/>
      <p:regular r:id="rId49"/>
      <p:bold r:id="rId50"/>
    </p:embeddedFont>
    <p:embeddedFont>
      <p:font typeface="Homemade Apple" panose="020B0604020202020204" charset="0"/>
      <p:regular r:id="rId51"/>
    </p:embeddedFont>
    <p:embeddedFont>
      <p:font typeface="Oswald" panose="020B0604020202020204" charset="0"/>
      <p:regular r:id="rId52"/>
      <p:bold r:id="rId53"/>
    </p:embeddedFont>
    <p:embeddedFont>
      <p:font typeface="Raleway"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B14A9C-C11C-4640-9609-9B4400937081}">
  <a:tblStyle styleId="{B8B14A9C-C11C-4640-9609-9B44009370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3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9471af9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9471af9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1146000" y="1364719"/>
            <a:ext cx="6852000" cy="32397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sp>
        <p:nvSpPr>
          <p:cNvPr id="14" name="Google Shape;14;p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1050525" y="1364748"/>
            <a:ext cx="3418500" cy="29334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18" name="Google Shape;18;p3"/>
          <p:cNvSpPr txBox="1">
            <a:spLocks noGrp="1"/>
          </p:cNvSpPr>
          <p:nvPr>
            <p:ph type="body" idx="2"/>
          </p:nvPr>
        </p:nvSpPr>
        <p:spPr>
          <a:xfrm>
            <a:off x="4674978" y="1364748"/>
            <a:ext cx="3418500" cy="29334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19" name="Google Shape;19;p3"/>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ctrTitle"/>
          </p:nvPr>
        </p:nvSpPr>
        <p:spPr>
          <a:xfrm>
            <a:off x="1899300" y="1991813"/>
            <a:ext cx="5345400" cy="11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Raleway"/>
              <a:buNone/>
              <a:defRPr sz="3600">
                <a:latin typeface="Raleway"/>
                <a:ea typeface="Raleway"/>
                <a:cs typeface="Raleway"/>
                <a:sym typeface="Raleway"/>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501200" y="1297594"/>
            <a:ext cx="6141600" cy="115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Font typeface="Raleway"/>
              <a:buNone/>
              <a:defRPr sz="3000">
                <a:latin typeface="Raleway"/>
                <a:ea typeface="Raleway"/>
                <a:cs typeface="Raleway"/>
                <a:sym typeface="Raleway"/>
              </a:defRPr>
            </a:lvl1pPr>
            <a:lvl2pPr lvl="1" algn="ctr">
              <a:lnSpc>
                <a:spcPct val="100000"/>
              </a:lnSpc>
              <a:spcBef>
                <a:spcPts val="0"/>
              </a:spcBef>
              <a:spcAft>
                <a:spcPts val="0"/>
              </a:spcAft>
              <a:buSzPts val="3000"/>
              <a:buFont typeface="Raleway"/>
              <a:buNone/>
              <a:defRPr sz="3000">
                <a:latin typeface="Raleway"/>
                <a:ea typeface="Raleway"/>
                <a:cs typeface="Raleway"/>
                <a:sym typeface="Raleway"/>
              </a:defRPr>
            </a:lvl2pPr>
            <a:lvl3pPr lvl="2" algn="ctr">
              <a:lnSpc>
                <a:spcPct val="100000"/>
              </a:lnSpc>
              <a:spcBef>
                <a:spcPts val="0"/>
              </a:spcBef>
              <a:spcAft>
                <a:spcPts val="0"/>
              </a:spcAft>
              <a:buSzPts val="3000"/>
              <a:buFont typeface="Raleway"/>
              <a:buNone/>
              <a:defRPr sz="3000">
                <a:latin typeface="Raleway"/>
                <a:ea typeface="Raleway"/>
                <a:cs typeface="Raleway"/>
                <a:sym typeface="Raleway"/>
              </a:defRPr>
            </a:lvl3pPr>
            <a:lvl4pPr lvl="3" algn="ctr">
              <a:lnSpc>
                <a:spcPct val="100000"/>
              </a:lnSpc>
              <a:spcBef>
                <a:spcPts val="0"/>
              </a:spcBef>
              <a:spcAft>
                <a:spcPts val="0"/>
              </a:spcAft>
              <a:buSzPts val="3000"/>
              <a:buFont typeface="Raleway"/>
              <a:buNone/>
              <a:defRPr sz="3000">
                <a:latin typeface="Raleway"/>
                <a:ea typeface="Raleway"/>
                <a:cs typeface="Raleway"/>
                <a:sym typeface="Raleway"/>
              </a:defRPr>
            </a:lvl4pPr>
            <a:lvl5pPr lvl="4" algn="ctr">
              <a:lnSpc>
                <a:spcPct val="100000"/>
              </a:lnSpc>
              <a:spcBef>
                <a:spcPts val="0"/>
              </a:spcBef>
              <a:spcAft>
                <a:spcPts val="0"/>
              </a:spcAft>
              <a:buSzPts val="3000"/>
              <a:buFont typeface="Raleway"/>
              <a:buNone/>
              <a:defRPr sz="3000">
                <a:latin typeface="Raleway"/>
                <a:ea typeface="Raleway"/>
                <a:cs typeface="Raleway"/>
                <a:sym typeface="Raleway"/>
              </a:defRPr>
            </a:lvl5pPr>
            <a:lvl6pPr lvl="5" algn="ctr">
              <a:lnSpc>
                <a:spcPct val="100000"/>
              </a:lnSpc>
              <a:spcBef>
                <a:spcPts val="0"/>
              </a:spcBef>
              <a:spcAft>
                <a:spcPts val="0"/>
              </a:spcAft>
              <a:buSzPts val="3000"/>
              <a:buFont typeface="Raleway"/>
              <a:buNone/>
              <a:defRPr sz="3000">
                <a:latin typeface="Raleway"/>
                <a:ea typeface="Raleway"/>
                <a:cs typeface="Raleway"/>
                <a:sym typeface="Raleway"/>
              </a:defRPr>
            </a:lvl6pPr>
            <a:lvl7pPr lvl="6" algn="ctr">
              <a:lnSpc>
                <a:spcPct val="100000"/>
              </a:lnSpc>
              <a:spcBef>
                <a:spcPts val="0"/>
              </a:spcBef>
              <a:spcAft>
                <a:spcPts val="0"/>
              </a:spcAft>
              <a:buSzPts val="3000"/>
              <a:buFont typeface="Raleway"/>
              <a:buNone/>
              <a:defRPr sz="3000">
                <a:latin typeface="Raleway"/>
                <a:ea typeface="Raleway"/>
                <a:cs typeface="Raleway"/>
                <a:sym typeface="Raleway"/>
              </a:defRPr>
            </a:lvl7pPr>
            <a:lvl8pPr lvl="7" algn="ctr">
              <a:lnSpc>
                <a:spcPct val="100000"/>
              </a:lnSpc>
              <a:spcBef>
                <a:spcPts val="0"/>
              </a:spcBef>
              <a:spcAft>
                <a:spcPts val="0"/>
              </a:spcAft>
              <a:buSzPts val="3000"/>
              <a:buFont typeface="Raleway"/>
              <a:buNone/>
              <a:defRPr sz="3000">
                <a:latin typeface="Raleway"/>
                <a:ea typeface="Raleway"/>
                <a:cs typeface="Raleway"/>
                <a:sym typeface="Raleway"/>
              </a:defRPr>
            </a:lvl8pPr>
            <a:lvl9pPr lvl="8" algn="ctr">
              <a:lnSpc>
                <a:spcPct val="100000"/>
              </a:lnSpc>
              <a:spcBef>
                <a:spcPts val="0"/>
              </a:spcBef>
              <a:spcAft>
                <a:spcPts val="0"/>
              </a:spcAft>
              <a:buSzPts val="3000"/>
              <a:buFont typeface="Raleway"/>
              <a:buNone/>
              <a:defRPr sz="3000">
                <a:latin typeface="Raleway"/>
                <a:ea typeface="Raleway"/>
                <a:cs typeface="Raleway"/>
                <a:sym typeface="Raleway"/>
              </a:defRPr>
            </a:lvl9pPr>
          </a:lstStyle>
          <a:p>
            <a:endParaRPr/>
          </a:p>
        </p:txBody>
      </p:sp>
      <p:sp>
        <p:nvSpPr>
          <p:cNvPr id="26" name="Google Shape;26;p6"/>
          <p:cNvSpPr txBox="1">
            <a:spLocks noGrp="1"/>
          </p:cNvSpPr>
          <p:nvPr>
            <p:ph type="subTitle" idx="1"/>
          </p:nvPr>
        </p:nvSpPr>
        <p:spPr>
          <a:xfrm>
            <a:off x="1501200" y="2554310"/>
            <a:ext cx="6141600" cy="7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Homemade Apple"/>
              <a:buNone/>
              <a:defRPr sz="1800">
                <a:latin typeface="Homemade Apple"/>
                <a:ea typeface="Homemade Apple"/>
                <a:cs typeface="Homemade Apple"/>
                <a:sym typeface="Homemade Apple"/>
              </a:defRPr>
            </a:lvl1pPr>
            <a:lvl2pPr lvl="1" algn="ctr">
              <a:lnSpc>
                <a:spcPct val="100000"/>
              </a:lnSpc>
              <a:spcBef>
                <a:spcPts val="0"/>
              </a:spcBef>
              <a:spcAft>
                <a:spcPts val="0"/>
              </a:spcAft>
              <a:buSzPts val="1800"/>
              <a:buFont typeface="Homemade Apple"/>
              <a:buNone/>
              <a:defRPr sz="1800">
                <a:latin typeface="Homemade Apple"/>
                <a:ea typeface="Homemade Apple"/>
                <a:cs typeface="Homemade Apple"/>
                <a:sym typeface="Homemade Apple"/>
              </a:defRPr>
            </a:lvl2pPr>
            <a:lvl3pPr lvl="2" algn="ctr">
              <a:lnSpc>
                <a:spcPct val="100000"/>
              </a:lnSpc>
              <a:spcBef>
                <a:spcPts val="0"/>
              </a:spcBef>
              <a:spcAft>
                <a:spcPts val="0"/>
              </a:spcAft>
              <a:buSzPts val="1800"/>
              <a:buFont typeface="Homemade Apple"/>
              <a:buNone/>
              <a:defRPr sz="1800">
                <a:latin typeface="Homemade Apple"/>
                <a:ea typeface="Homemade Apple"/>
                <a:cs typeface="Homemade Apple"/>
                <a:sym typeface="Homemade Apple"/>
              </a:defRPr>
            </a:lvl3pPr>
            <a:lvl4pPr lvl="3"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4pPr>
            <a:lvl5pPr lvl="4"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5pPr>
            <a:lvl6pPr lvl="5"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6pPr>
            <a:lvl7pPr lvl="6"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7pPr>
            <a:lvl8pPr lvl="7"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8pPr>
            <a:lvl9pPr lvl="8"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9pPr>
          </a:lstStyle>
          <a:p>
            <a:endParaRPr/>
          </a:p>
        </p:txBody>
      </p:sp>
      <p:sp>
        <p:nvSpPr>
          <p:cNvPr id="27" name="Google Shape;27;p6"/>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p:nvPr/>
        </p:nvSpPr>
        <p:spPr>
          <a:xfrm>
            <a:off x="4158725" y="1509350"/>
            <a:ext cx="826550" cy="688000"/>
          </a:xfrm>
          <a:prstGeom prst="rect">
            <a:avLst/>
          </a:prstGeom>
        </p:spPr>
        <p:txBody>
          <a:bodyPr>
            <a:prstTxWarp prst="textPlain">
              <a:avLst/>
            </a:prstTxWarp>
          </a:bodyPr>
          <a:lstStyle/>
          <a:p>
            <a:pPr lvl="0" algn="ctr"/>
            <a:r>
              <a:rPr b="1" i="0">
                <a:ln>
                  <a:noFill/>
                </a:ln>
                <a:solidFill>
                  <a:srgbClr val="20124D">
                    <a:alpha val="28235"/>
                  </a:srgbClr>
                </a:solidFill>
                <a:latin typeface="Arial"/>
              </a:rPr>
              <a:t>“</a:t>
            </a:r>
          </a:p>
        </p:txBody>
      </p:sp>
      <p:sp>
        <p:nvSpPr>
          <p:cNvPr id="30" name="Google Shape;30;p7"/>
          <p:cNvSpPr txBox="1">
            <a:spLocks noGrp="1"/>
          </p:cNvSpPr>
          <p:nvPr>
            <p:ph type="body" idx="1"/>
          </p:nvPr>
        </p:nvSpPr>
        <p:spPr>
          <a:xfrm>
            <a:off x="1643400" y="1849275"/>
            <a:ext cx="5857200" cy="2919600"/>
          </a:xfrm>
          <a:prstGeom prst="rect">
            <a:avLst/>
          </a:prstGeom>
          <a:noFill/>
          <a:ln>
            <a:noFill/>
          </a:ln>
        </p:spPr>
        <p:txBody>
          <a:bodyPr spcFirstLastPara="1" wrap="square" lIns="91425" tIns="91425" rIns="91425" bIns="91425" anchor="t" anchorCtr="0">
            <a:noAutofit/>
          </a:bodyPr>
          <a:lstStyle>
            <a:lvl1pPr marL="457200" lvl="0" indent="-381000" algn="ctr">
              <a:lnSpc>
                <a:spcPct val="115000"/>
              </a:lnSpc>
              <a:spcBef>
                <a:spcPts val="600"/>
              </a:spcBef>
              <a:spcAft>
                <a:spcPts val="0"/>
              </a:spcAft>
              <a:buSzPts val="2400"/>
              <a:buFont typeface="Homemade Apple"/>
              <a:buChar char="✘"/>
              <a:defRPr sz="2400">
                <a:latin typeface="Homemade Apple"/>
                <a:ea typeface="Homemade Apple"/>
                <a:cs typeface="Homemade Apple"/>
                <a:sym typeface="Homemade Apple"/>
              </a:defRPr>
            </a:lvl1pPr>
            <a:lvl2pPr marL="914400" lvl="1" indent="-381000" algn="ctr">
              <a:lnSpc>
                <a:spcPct val="115000"/>
              </a:lnSpc>
              <a:spcBef>
                <a:spcPts val="0"/>
              </a:spcBef>
              <a:spcAft>
                <a:spcPts val="0"/>
              </a:spcAft>
              <a:buSzPts val="2400"/>
              <a:buFont typeface="Homemade Apple"/>
              <a:buChar char="○"/>
              <a:defRPr>
                <a:latin typeface="Homemade Apple"/>
                <a:ea typeface="Homemade Apple"/>
                <a:cs typeface="Homemade Apple"/>
                <a:sym typeface="Homemade Apple"/>
              </a:defRPr>
            </a:lvl2pPr>
            <a:lvl3pPr marL="1371600" lvl="2" indent="-381000" algn="ctr">
              <a:lnSpc>
                <a:spcPct val="115000"/>
              </a:lnSpc>
              <a:spcBef>
                <a:spcPts val="0"/>
              </a:spcBef>
              <a:spcAft>
                <a:spcPts val="0"/>
              </a:spcAft>
              <a:buSzPts val="2400"/>
              <a:buFont typeface="Homemade Apple"/>
              <a:buChar char="■"/>
              <a:defRPr>
                <a:latin typeface="Homemade Apple"/>
                <a:ea typeface="Homemade Apple"/>
                <a:cs typeface="Homemade Apple"/>
                <a:sym typeface="Homemade Apple"/>
              </a:defRPr>
            </a:lvl3pPr>
            <a:lvl4pPr marL="1828800" lvl="3"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4pPr>
            <a:lvl5pPr marL="2286000" lvl="4"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5pPr>
            <a:lvl6pPr marL="2743200" lvl="5"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6pPr>
            <a:lvl7pPr marL="3200400" lvl="6"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7pPr>
            <a:lvl8pPr marL="3657600" lvl="7"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8pPr>
            <a:lvl9pPr marL="4114800" lvl="8" indent="-381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9pPr>
          </a:lstStyle>
          <a:p>
            <a:endParaRPr/>
          </a:p>
        </p:txBody>
      </p:sp>
      <p:sp>
        <p:nvSpPr>
          <p:cNvPr id="31" name="Google Shape;31;p7"/>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706500" y="1364749"/>
            <a:ext cx="2491800" cy="3063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35" name="Google Shape;35;p8"/>
          <p:cNvSpPr txBox="1">
            <a:spLocks noGrp="1"/>
          </p:cNvSpPr>
          <p:nvPr>
            <p:ph type="body" idx="2"/>
          </p:nvPr>
        </p:nvSpPr>
        <p:spPr>
          <a:xfrm>
            <a:off x="3326101" y="1364749"/>
            <a:ext cx="2491800" cy="3063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36" name="Google Shape;36;p8"/>
          <p:cNvSpPr txBox="1">
            <a:spLocks noGrp="1"/>
          </p:cNvSpPr>
          <p:nvPr>
            <p:ph type="body" idx="3"/>
          </p:nvPr>
        </p:nvSpPr>
        <p:spPr>
          <a:xfrm>
            <a:off x="5945701" y="1364749"/>
            <a:ext cx="2491800" cy="3063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37" name="Google Shape;37;p8"/>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 name="Google Shape;40;p9"/>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600"/>
              <a:buFont typeface="Homemade Apple"/>
              <a:buNone/>
              <a:defRPr sz="1600">
                <a:latin typeface="Homemade Apple"/>
                <a:ea typeface="Homemade Apple"/>
                <a:cs typeface="Homemade Apple"/>
                <a:sym typeface="Homemade Apple"/>
              </a:defRPr>
            </a:lvl1pPr>
          </a:lstStyle>
          <a:p>
            <a:endParaRPr/>
          </a:p>
        </p:txBody>
      </p:sp>
      <p:sp>
        <p:nvSpPr>
          <p:cNvPr id="43" name="Google Shape;43;p10"/>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00000"/>
        </a:solidFill>
        <a:effectLst/>
      </p:bgPr>
    </p:bg>
    <p:spTree>
      <p:nvGrpSpPr>
        <p:cNvPr id="1" name="Shape 5"/>
        <p:cNvGrpSpPr/>
        <p:nvPr/>
      </p:nvGrpSpPr>
      <p:grpSpPr>
        <a:xfrm>
          <a:off x="0" y="0"/>
          <a:ext cx="0" cy="0"/>
          <a:chOff x="0" y="0"/>
          <a:chExt cx="0" cy="0"/>
        </a:xfrm>
      </p:grpSpPr>
      <p:sp>
        <p:nvSpPr>
          <p:cNvPr id="6" name="Google Shape;6;p1"/>
          <p:cNvSpPr/>
          <p:nvPr/>
        </p:nvSpPr>
        <p:spPr>
          <a:xfrm>
            <a:off x="-125" y="0"/>
            <a:ext cx="9144000" cy="5154900"/>
          </a:xfrm>
          <a:prstGeom prst="rect">
            <a:avLst/>
          </a:prstGeom>
          <a:solidFill>
            <a:srgbClr val="021526">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
          <p:cNvSpPr/>
          <p:nvPr/>
        </p:nvSpPr>
        <p:spPr>
          <a:xfrm>
            <a:off x="195250" y="187775"/>
            <a:ext cx="8753400" cy="47679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1"/>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1pPr>
            <a:lvl2pPr marR="0" lvl="1"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2pPr>
            <a:lvl3pPr marR="0" lvl="2"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3pPr>
            <a:lvl4pPr marR="0" lvl="3"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4pPr>
            <a:lvl5pPr marR="0" lvl="4"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5pPr>
            <a:lvl6pPr marR="0" lvl="5"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6pPr>
            <a:lvl7pPr marR="0" lvl="6"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7pPr>
            <a:lvl8pPr marR="0" lvl="7"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8pPr>
            <a:lvl9pPr marR="0" lvl="8" algn="ctr" rtl="0">
              <a:lnSpc>
                <a:spcPct val="100000"/>
              </a:lnSpc>
              <a:spcBef>
                <a:spcPts val="0"/>
              </a:spcBef>
              <a:spcAft>
                <a:spcPts val="0"/>
              </a:spcAft>
              <a:buClr>
                <a:schemeClr val="lt1"/>
              </a:buClr>
              <a:buSzPts val="1400"/>
              <a:buFont typeface="Homemade Apple"/>
              <a:buNone/>
              <a:defRPr sz="1400" b="0" i="0" u="none" strike="noStrike" cap="none">
                <a:solidFill>
                  <a:schemeClr val="lt1"/>
                </a:solidFill>
                <a:latin typeface="Homemade Apple"/>
                <a:ea typeface="Homemade Apple"/>
                <a:cs typeface="Homemade Apple"/>
                <a:sym typeface="Homemade Apple"/>
              </a:defRPr>
            </a:lvl9pPr>
          </a:lstStyle>
          <a:p>
            <a:endParaRPr/>
          </a:p>
        </p:txBody>
      </p:sp>
      <p:sp>
        <p:nvSpPr>
          <p:cNvPr id="9" name="Google Shape;9;p1"/>
          <p:cNvSpPr txBox="1">
            <a:spLocks noGrp="1"/>
          </p:cNvSpPr>
          <p:nvPr>
            <p:ph type="body" idx="1"/>
          </p:nvPr>
        </p:nvSpPr>
        <p:spPr>
          <a:xfrm>
            <a:off x="782850" y="1364719"/>
            <a:ext cx="7578300" cy="32397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9pPr>
          </a:lstStyle>
          <a:p>
            <a:endParaRPr/>
          </a:p>
        </p:txBody>
      </p:sp>
      <p:sp>
        <p:nvSpPr>
          <p:cNvPr id="10" name="Google Shape;10;p1"/>
          <p:cNvSpPr txBox="1">
            <a:spLocks noGrp="1"/>
          </p:cNvSpPr>
          <p:nvPr>
            <p:ph type="sldNum" idx="12"/>
          </p:nvPr>
        </p:nvSpPr>
        <p:spPr>
          <a:xfrm>
            <a:off x="-125" y="4929188"/>
            <a:ext cx="9144000" cy="2145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1pPr>
            <a:lvl2pPr marL="0" marR="0" lvl="1"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2pPr>
            <a:lvl3pPr marL="0" marR="0" lvl="2"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3pPr>
            <a:lvl4pPr marL="0" marR="0" lvl="3"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4pPr>
            <a:lvl5pPr marL="0" marR="0" lvl="4"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5pPr>
            <a:lvl6pPr marL="0" marR="0" lvl="5"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6pPr>
            <a:lvl7pPr marL="0" marR="0" lvl="6"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7pPr>
            <a:lvl8pPr marL="0" marR="0" lvl="7"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8pPr>
            <a:lvl9pPr marL="0" marR="0" lvl="8"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47"/>
        <p:cNvGrpSpPr/>
        <p:nvPr/>
      </p:nvGrpSpPr>
      <p:grpSpPr>
        <a:xfrm>
          <a:off x="0" y="0"/>
          <a:ext cx="0" cy="0"/>
          <a:chOff x="0" y="0"/>
          <a:chExt cx="0" cy="0"/>
        </a:xfrm>
      </p:grpSpPr>
      <p:sp>
        <p:nvSpPr>
          <p:cNvPr id="48" name="Google Shape;48;p11"/>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3800">
                <a:latin typeface="Oswald"/>
                <a:ea typeface="Oswald"/>
                <a:cs typeface="Oswald"/>
                <a:sym typeface="Oswald"/>
              </a:rPr>
              <a:t>CREDIT CARD CUSTOMER SEGMENTATION</a:t>
            </a:r>
            <a:endParaRPr sz="100">
              <a:latin typeface="Oswald"/>
              <a:ea typeface="Oswald"/>
              <a:cs typeface="Oswald"/>
              <a:sym typeface="Oswald"/>
            </a:endParaRPr>
          </a:p>
        </p:txBody>
      </p:sp>
      <p:sp>
        <p:nvSpPr>
          <p:cNvPr id="49" name="Google Shape;49;p11"/>
          <p:cNvSpPr txBox="1">
            <a:spLocks noGrp="1"/>
          </p:cNvSpPr>
          <p:nvPr>
            <p:ph type="body" idx="1"/>
          </p:nvPr>
        </p:nvSpPr>
        <p:spPr>
          <a:xfrm>
            <a:off x="3859296" y="1999155"/>
            <a:ext cx="4918500" cy="2904000"/>
          </a:xfrm>
          <a:prstGeom prst="rect">
            <a:avLst/>
          </a:prstGeom>
          <a:noFill/>
          <a:ln>
            <a:noFill/>
          </a:ln>
        </p:spPr>
        <p:txBody>
          <a:bodyPr spcFirstLastPara="1" wrap="square" lIns="91425" tIns="91425" rIns="91425" bIns="91425" anchor="t" anchorCtr="0">
            <a:normAutofit fontScale="92500"/>
          </a:bodyPr>
          <a:lstStyle/>
          <a:p>
            <a:pPr marL="0" lvl="0" indent="0" algn="r" rtl="0">
              <a:lnSpc>
                <a:spcPct val="100000"/>
              </a:lnSpc>
              <a:spcBef>
                <a:spcPts val="600"/>
              </a:spcBef>
              <a:spcAft>
                <a:spcPts val="0"/>
              </a:spcAft>
              <a:buSzPct val="154838"/>
              <a:buNone/>
            </a:pPr>
            <a:endParaRPr sz="2000" dirty="0"/>
          </a:p>
          <a:p>
            <a:pPr marL="50800" lvl="0" indent="0" algn="r" rtl="0">
              <a:lnSpc>
                <a:spcPct val="90000"/>
              </a:lnSpc>
              <a:spcBef>
                <a:spcPts val="1400"/>
              </a:spcBef>
              <a:spcAft>
                <a:spcPts val="0"/>
              </a:spcAft>
              <a:buClr>
                <a:schemeClr val="dk1"/>
              </a:buClr>
              <a:buSzPct val="50000"/>
              <a:buFont typeface="Arial"/>
              <a:buNone/>
            </a:pPr>
            <a:r>
              <a:rPr lang="en" sz="2200" b="1" dirty="0">
                <a:latin typeface="Times New Roman"/>
                <a:ea typeface="Times New Roman"/>
                <a:cs typeface="Times New Roman"/>
                <a:sym typeface="Times New Roman"/>
              </a:rPr>
              <a:t>MENTOR: MR. ANUJ SAINI</a:t>
            </a:r>
            <a:endParaRPr sz="2200" b="1" dirty="0">
              <a:latin typeface="Times New Roman"/>
              <a:ea typeface="Times New Roman"/>
              <a:cs typeface="Times New Roman"/>
              <a:sym typeface="Times New Roman"/>
            </a:endParaRPr>
          </a:p>
          <a:p>
            <a:pPr marL="50800" lvl="0" indent="0" algn="r" rtl="0">
              <a:lnSpc>
                <a:spcPct val="90000"/>
              </a:lnSpc>
              <a:spcBef>
                <a:spcPts val="1400"/>
              </a:spcBef>
              <a:spcAft>
                <a:spcPts val="0"/>
              </a:spcAft>
              <a:buClr>
                <a:schemeClr val="dk1"/>
              </a:buClr>
              <a:buSzPct val="50000"/>
              <a:buFont typeface="Arial"/>
              <a:buNone/>
            </a:pPr>
            <a:r>
              <a:rPr lang="en" sz="2200" b="1" dirty="0">
                <a:latin typeface="Times New Roman"/>
                <a:ea typeface="Times New Roman"/>
                <a:cs typeface="Times New Roman"/>
                <a:sym typeface="Times New Roman"/>
              </a:rPr>
              <a:t>SCRUM MASTER: MR.ADITYA SHAH</a:t>
            </a:r>
            <a:endParaRPr sz="2200" b="1" dirty="0">
              <a:latin typeface="Times New Roman"/>
              <a:ea typeface="Times New Roman"/>
              <a:cs typeface="Times New Roman"/>
              <a:sym typeface="Times New Roman"/>
            </a:endParaRPr>
          </a:p>
          <a:p>
            <a:pPr marL="50800" lvl="0" indent="0" algn="ctr" rtl="0">
              <a:lnSpc>
                <a:spcPct val="90000"/>
              </a:lnSpc>
              <a:spcBef>
                <a:spcPts val="1400"/>
              </a:spcBef>
              <a:spcAft>
                <a:spcPts val="0"/>
              </a:spcAft>
              <a:buClr>
                <a:schemeClr val="dk1"/>
              </a:buClr>
              <a:buSzPct val="50000"/>
              <a:buFont typeface="Arial"/>
              <a:buNone/>
            </a:pPr>
            <a:r>
              <a:rPr lang="en" sz="2200" b="1" dirty="0">
                <a:latin typeface="Times New Roman"/>
                <a:ea typeface="Times New Roman"/>
                <a:cs typeface="Times New Roman"/>
                <a:sym typeface="Times New Roman"/>
              </a:rPr>
              <a:t>     TEAM MEMBERS: JAY SHAH</a:t>
            </a:r>
            <a:endParaRPr sz="2200" b="1" dirty="0">
              <a:latin typeface="Times New Roman"/>
              <a:ea typeface="Times New Roman"/>
              <a:cs typeface="Times New Roman"/>
              <a:sym typeface="Times New Roman"/>
            </a:endParaRPr>
          </a:p>
          <a:p>
            <a:pPr marL="279400" lvl="0" indent="0" algn="r" rtl="0">
              <a:lnSpc>
                <a:spcPct val="90000"/>
              </a:lnSpc>
              <a:spcBef>
                <a:spcPts val="200"/>
              </a:spcBef>
              <a:spcAft>
                <a:spcPts val="0"/>
              </a:spcAft>
              <a:buClr>
                <a:schemeClr val="dk1"/>
              </a:buClr>
              <a:buSzPct val="55000"/>
              <a:buFont typeface="Arial"/>
              <a:buNone/>
            </a:pPr>
            <a:r>
              <a:rPr lang="en" sz="2000" b="1" dirty="0">
                <a:latin typeface="Times New Roman"/>
                <a:ea typeface="Times New Roman"/>
                <a:cs typeface="Times New Roman"/>
                <a:sym typeface="Times New Roman"/>
              </a:rPr>
              <a:t> JINI BHANUSHALI   </a:t>
            </a:r>
            <a:endParaRPr sz="2000" b="1" dirty="0">
              <a:latin typeface="Times New Roman"/>
              <a:ea typeface="Times New Roman"/>
              <a:cs typeface="Times New Roman"/>
              <a:sym typeface="Times New Roman"/>
            </a:endParaRPr>
          </a:p>
          <a:p>
            <a:pPr marL="0" lvl="0" indent="0" algn="l" rtl="0">
              <a:lnSpc>
                <a:spcPct val="90000"/>
              </a:lnSpc>
              <a:spcBef>
                <a:spcPts val="400"/>
              </a:spcBef>
              <a:spcAft>
                <a:spcPts val="0"/>
              </a:spcAft>
              <a:buSzPct val="154838"/>
              <a:buNone/>
            </a:pPr>
            <a:r>
              <a:rPr lang="en" sz="2000" b="1" dirty="0">
                <a:latin typeface="Times New Roman"/>
                <a:ea typeface="Times New Roman"/>
                <a:cs typeface="Times New Roman"/>
                <a:sym typeface="Times New Roman"/>
              </a:rPr>
              <a:t>                                             MITALI PATIL         </a:t>
            </a:r>
            <a:endParaRPr sz="2000" b="1" dirty="0">
              <a:latin typeface="Times New Roman"/>
              <a:ea typeface="Times New Roman"/>
              <a:cs typeface="Times New Roman"/>
              <a:sym typeface="Times New Roman"/>
            </a:endParaRPr>
          </a:p>
          <a:p>
            <a:pPr marL="279400" lvl="0" indent="0" algn="l" rtl="0">
              <a:lnSpc>
                <a:spcPct val="90000"/>
              </a:lnSpc>
              <a:spcBef>
                <a:spcPts val="400"/>
              </a:spcBef>
              <a:spcAft>
                <a:spcPts val="0"/>
              </a:spcAft>
              <a:buClr>
                <a:schemeClr val="dk1"/>
              </a:buClr>
              <a:buSzPct val="55000"/>
              <a:buFont typeface="Arial"/>
              <a:buNone/>
            </a:pPr>
            <a:r>
              <a:rPr lang="en" sz="2000" b="1" dirty="0">
                <a:latin typeface="Times New Roman"/>
                <a:ea typeface="Times New Roman"/>
                <a:cs typeface="Times New Roman"/>
                <a:sym typeface="Times New Roman"/>
              </a:rPr>
              <a:t>                                       RADHA SAWANT</a:t>
            </a:r>
            <a:endParaRPr sz="2000" b="1" dirty="0">
              <a:latin typeface="Times New Roman"/>
              <a:ea typeface="Times New Roman"/>
              <a:cs typeface="Times New Roman"/>
              <a:sym typeface="Times New Roman"/>
            </a:endParaRPr>
          </a:p>
          <a:p>
            <a:pPr marL="0" lvl="0" indent="0" algn="r" rtl="0">
              <a:lnSpc>
                <a:spcPct val="100000"/>
              </a:lnSpc>
              <a:spcBef>
                <a:spcPts val="600"/>
              </a:spcBef>
              <a:spcAft>
                <a:spcPts val="0"/>
              </a:spcAft>
              <a:buSzPct val="89115"/>
              <a:buNone/>
            </a:pPr>
            <a:endParaRPr sz="3475" dirty="0">
              <a:latin typeface="Times New Roman"/>
              <a:ea typeface="Times New Roman"/>
              <a:cs typeface="Times New Roman"/>
              <a:sym typeface="Times New Roman"/>
            </a:endParaRPr>
          </a:p>
          <a:p>
            <a:pPr marL="0" lvl="0" indent="0" algn="r" rtl="0">
              <a:lnSpc>
                <a:spcPct val="100000"/>
              </a:lnSpc>
              <a:spcBef>
                <a:spcPts val="600"/>
              </a:spcBef>
              <a:spcAft>
                <a:spcPts val="0"/>
              </a:spcAft>
              <a:buSzPct val="154838"/>
              <a:buNone/>
            </a:pPr>
            <a:endParaRPr sz="2000" dirty="0"/>
          </a:p>
        </p:txBody>
      </p:sp>
      <p:sp>
        <p:nvSpPr>
          <p:cNvPr id="50" name="Google Shape;50;p11"/>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2400"/>
              </a:spcBef>
              <a:spcAft>
                <a:spcPts val="0"/>
              </a:spcAft>
              <a:buClr>
                <a:schemeClr val="dk1"/>
              </a:buClr>
              <a:buSzPts val="1100"/>
              <a:buFont typeface="Arial"/>
              <a:buNone/>
            </a:pPr>
            <a:r>
              <a:rPr lang="en" sz="2600" b="1">
                <a:latin typeface="Oswald"/>
                <a:ea typeface="Oswald"/>
                <a:cs typeface="Oswald"/>
                <a:sym typeface="Oswald"/>
              </a:rPr>
              <a:t>COLUMN WISE ANALYSIS OF DATA</a:t>
            </a:r>
            <a:endParaRPr sz="2600" b="1">
              <a:latin typeface="Oswald"/>
              <a:ea typeface="Oswald"/>
              <a:cs typeface="Oswald"/>
              <a:sym typeface="Oswald"/>
            </a:endParaRPr>
          </a:p>
          <a:p>
            <a:pPr marL="0" lvl="0" indent="0" algn="l" rtl="0">
              <a:lnSpc>
                <a:spcPct val="100000"/>
              </a:lnSpc>
              <a:spcBef>
                <a:spcPts val="600"/>
              </a:spcBef>
              <a:spcAft>
                <a:spcPts val="0"/>
              </a:spcAft>
              <a:buSzPts val="1400"/>
              <a:buNone/>
            </a:pPr>
            <a:endParaRPr sz="2000"/>
          </a:p>
        </p:txBody>
      </p:sp>
      <p:sp>
        <p:nvSpPr>
          <p:cNvPr id="119" name="Google Shape;119;p20"/>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10</a:t>
            </a:fld>
            <a:endParaRPr/>
          </a:p>
        </p:txBody>
      </p:sp>
      <p:sp>
        <p:nvSpPr>
          <p:cNvPr id="120" name="Google Shape;120;p20"/>
          <p:cNvSpPr txBox="1">
            <a:spLocks noGrp="1"/>
          </p:cNvSpPr>
          <p:nvPr>
            <p:ph type="body" idx="1"/>
          </p:nvPr>
        </p:nvSpPr>
        <p:spPr>
          <a:xfrm>
            <a:off x="578650" y="975075"/>
            <a:ext cx="3890400" cy="3323100"/>
          </a:xfrm>
          <a:prstGeom prst="rect">
            <a:avLst/>
          </a:prstGeom>
          <a:noFill/>
          <a:ln>
            <a:noFill/>
          </a:ln>
        </p:spPr>
        <p:txBody>
          <a:bodyPr spcFirstLastPara="1" wrap="square" lIns="91425" tIns="91425" rIns="91425" bIns="91425" anchor="t" anchorCtr="0">
            <a:noAutofit/>
          </a:bodyPr>
          <a:lstStyle/>
          <a:p>
            <a:pPr marL="457200" marR="330200" lvl="0" indent="0" algn="l" rtl="0">
              <a:lnSpc>
                <a:spcPct val="150000"/>
              </a:lnSpc>
              <a:spcBef>
                <a:spcPts val="0"/>
              </a:spcBef>
              <a:spcAft>
                <a:spcPts val="0"/>
              </a:spcAft>
              <a:buClr>
                <a:schemeClr val="dk1"/>
              </a:buClr>
              <a:buSzPts val="1100"/>
              <a:buFont typeface="Arial"/>
              <a:buNone/>
            </a:pPr>
            <a:r>
              <a:rPr lang="en" sz="1800" b="1">
                <a:latin typeface="Calibri"/>
                <a:ea typeface="Calibri"/>
                <a:cs typeface="Calibri"/>
                <a:sym typeface="Calibri"/>
              </a:rPr>
              <a:t>Purchases vs Installment purchases</a:t>
            </a:r>
            <a:endParaRPr sz="1800" b="1">
              <a:latin typeface="Calibri"/>
              <a:ea typeface="Calibri"/>
              <a:cs typeface="Calibri"/>
              <a:sym typeface="Calibri"/>
            </a:endParaRPr>
          </a:p>
          <a:p>
            <a:pPr marL="0" lvl="0" indent="0" algn="l" rtl="0">
              <a:lnSpc>
                <a:spcPct val="100000"/>
              </a:lnSpc>
              <a:spcBef>
                <a:spcPts val="600"/>
              </a:spcBef>
              <a:spcAft>
                <a:spcPts val="0"/>
              </a:spcAft>
              <a:buSzPts val="2000"/>
              <a:buNone/>
            </a:pPr>
            <a:endParaRPr/>
          </a:p>
        </p:txBody>
      </p:sp>
      <p:sp>
        <p:nvSpPr>
          <p:cNvPr id="121" name="Google Shape;121;p20"/>
          <p:cNvSpPr txBox="1">
            <a:spLocks noGrp="1"/>
          </p:cNvSpPr>
          <p:nvPr>
            <p:ph type="body" idx="2"/>
          </p:nvPr>
        </p:nvSpPr>
        <p:spPr>
          <a:xfrm>
            <a:off x="4674975" y="974975"/>
            <a:ext cx="3983400" cy="332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800" b="1">
                <a:latin typeface="Times New Roman"/>
                <a:ea typeface="Times New Roman"/>
                <a:cs typeface="Times New Roman"/>
                <a:sym typeface="Times New Roman"/>
              </a:rPr>
              <a:t>Purchases vs one-off purchases</a:t>
            </a:r>
            <a:endParaRPr sz="1800" b="1">
              <a:latin typeface="Times New Roman"/>
              <a:ea typeface="Times New Roman"/>
              <a:cs typeface="Times New Roman"/>
              <a:sym typeface="Times New Roman"/>
            </a:endParaRPr>
          </a:p>
          <a:p>
            <a:pPr marL="0" lvl="0" indent="0" algn="l" rtl="0">
              <a:lnSpc>
                <a:spcPct val="100000"/>
              </a:lnSpc>
              <a:spcBef>
                <a:spcPts val="600"/>
              </a:spcBef>
              <a:spcAft>
                <a:spcPts val="0"/>
              </a:spcAft>
              <a:buSzPts val="2000"/>
              <a:buNone/>
            </a:pPr>
            <a:endParaRPr sz="1100" b="1">
              <a:solidFill>
                <a:schemeClr val="dk1"/>
              </a:solidFill>
              <a:latin typeface="Times New Roman"/>
              <a:ea typeface="Times New Roman"/>
              <a:cs typeface="Times New Roman"/>
              <a:sym typeface="Times New Roman"/>
            </a:endParaRPr>
          </a:p>
        </p:txBody>
      </p:sp>
      <p:pic>
        <p:nvPicPr>
          <p:cNvPr id="122" name="Google Shape;122;p20"/>
          <p:cNvPicPr preferRelativeResize="0"/>
          <p:nvPr/>
        </p:nvPicPr>
        <p:blipFill rotWithShape="1">
          <a:blip r:embed="rId3">
            <a:alphaModFix/>
          </a:blip>
          <a:srcRect/>
          <a:stretch/>
        </p:blipFill>
        <p:spPr>
          <a:xfrm>
            <a:off x="685800" y="1878800"/>
            <a:ext cx="3314700" cy="2236000"/>
          </a:xfrm>
          <a:prstGeom prst="rect">
            <a:avLst/>
          </a:prstGeom>
          <a:noFill/>
          <a:ln>
            <a:noFill/>
          </a:ln>
        </p:spPr>
      </p:pic>
      <p:pic>
        <p:nvPicPr>
          <p:cNvPr id="123" name="Google Shape;123;p20"/>
          <p:cNvPicPr preferRelativeResize="0"/>
          <p:nvPr/>
        </p:nvPicPr>
        <p:blipFill rotWithShape="1">
          <a:blip r:embed="rId4">
            <a:alphaModFix/>
          </a:blip>
          <a:srcRect/>
          <a:stretch/>
        </p:blipFill>
        <p:spPr>
          <a:xfrm>
            <a:off x="5019250" y="1878800"/>
            <a:ext cx="3556825" cy="2236000"/>
          </a:xfrm>
          <a:prstGeom prst="rect">
            <a:avLst/>
          </a:prstGeom>
          <a:noFill/>
          <a:ln>
            <a:noFill/>
          </a:ln>
        </p:spPr>
      </p:pic>
      <p:sp>
        <p:nvSpPr>
          <p:cNvPr id="124" name="Google Shape;124;p20"/>
          <p:cNvSpPr txBox="1"/>
          <p:nvPr/>
        </p:nvSpPr>
        <p:spPr>
          <a:xfrm>
            <a:off x="482200" y="4071850"/>
            <a:ext cx="8261700" cy="923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700"/>
              <a:buFont typeface="Arial"/>
              <a:buNone/>
            </a:pPr>
            <a:r>
              <a:rPr lang="en" sz="1600" b="0" i="0" u="none" strike="noStrike" cap="none">
                <a:solidFill>
                  <a:schemeClr val="lt1"/>
                </a:solidFill>
                <a:latin typeface="Calibri"/>
                <a:ea typeface="Calibri"/>
                <a:cs typeface="Calibri"/>
                <a:sym typeface="Calibri"/>
              </a:rPr>
              <a:t>This shows that there is a linear correlation between both the graphs which also because of the fact that one off purchase is a result of subtraction of installment purchases from purchases so we can discard one of these columns.</a:t>
            </a:r>
            <a:endParaRPr sz="1600" b="0" i="0" u="none" strike="noStrike" cap="non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8"/>
        <p:cNvGrpSpPr/>
        <p:nvPr/>
      </p:nvGrpSpPr>
      <p:grpSpPr>
        <a:xfrm>
          <a:off x="0" y="0"/>
          <a:ext cx="0" cy="0"/>
          <a:chOff x="0" y="0"/>
          <a:chExt cx="0" cy="0"/>
        </a:xfrm>
      </p:grpSpPr>
      <p:sp>
        <p:nvSpPr>
          <p:cNvPr id="129" name="Google Shape;129;p21"/>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11</a:t>
            </a:fld>
            <a:endParaRPr/>
          </a:p>
        </p:txBody>
      </p:sp>
      <p:sp>
        <p:nvSpPr>
          <p:cNvPr id="130" name="Google Shape;130;p21"/>
          <p:cNvSpPr txBox="1">
            <a:spLocks noGrp="1"/>
          </p:cNvSpPr>
          <p:nvPr>
            <p:ph type="body" idx="1"/>
          </p:nvPr>
        </p:nvSpPr>
        <p:spPr>
          <a:xfrm>
            <a:off x="450050" y="332150"/>
            <a:ext cx="4019100" cy="445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600" b="1">
                <a:latin typeface="Calibri"/>
                <a:ea typeface="Calibri"/>
                <a:cs typeface="Calibri"/>
                <a:sym typeface="Calibri"/>
              </a:rPr>
              <a:t>one-off purchases vs on-off purchase frequency</a:t>
            </a:r>
            <a:endParaRPr sz="1600">
              <a:latin typeface="Calibri"/>
              <a:ea typeface="Calibri"/>
              <a:cs typeface="Calibri"/>
              <a:sym typeface="Calibri"/>
            </a:endParaRPr>
          </a:p>
        </p:txBody>
      </p:sp>
      <p:sp>
        <p:nvSpPr>
          <p:cNvPr id="131" name="Google Shape;131;p21"/>
          <p:cNvSpPr txBox="1">
            <a:spLocks noGrp="1"/>
          </p:cNvSpPr>
          <p:nvPr>
            <p:ph type="body" idx="2"/>
          </p:nvPr>
        </p:nvSpPr>
        <p:spPr>
          <a:xfrm>
            <a:off x="4674975" y="332175"/>
            <a:ext cx="4079700" cy="445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500" b="1">
                <a:latin typeface="Calibri"/>
                <a:ea typeface="Calibri"/>
                <a:cs typeface="Calibri"/>
                <a:sym typeface="Calibri"/>
              </a:rPr>
              <a:t>purchases vs purchases frequency</a:t>
            </a:r>
            <a:endParaRPr sz="1500" b="1">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500" b="1">
              <a:solidFill>
                <a:schemeClr val="dk1"/>
              </a:solidFill>
              <a:latin typeface="Calibri"/>
              <a:ea typeface="Calibri"/>
              <a:cs typeface="Calibri"/>
              <a:sym typeface="Calibri"/>
            </a:endParaRPr>
          </a:p>
        </p:txBody>
      </p:sp>
      <p:pic>
        <p:nvPicPr>
          <p:cNvPr id="132" name="Google Shape;132;p21"/>
          <p:cNvPicPr preferRelativeResize="0"/>
          <p:nvPr/>
        </p:nvPicPr>
        <p:blipFill rotWithShape="1">
          <a:blip r:embed="rId3">
            <a:alphaModFix/>
          </a:blip>
          <a:srcRect/>
          <a:stretch/>
        </p:blipFill>
        <p:spPr>
          <a:xfrm>
            <a:off x="496500" y="981075"/>
            <a:ext cx="3388575" cy="2372925"/>
          </a:xfrm>
          <a:prstGeom prst="rect">
            <a:avLst/>
          </a:prstGeom>
          <a:noFill/>
          <a:ln>
            <a:noFill/>
          </a:ln>
        </p:spPr>
      </p:pic>
      <p:pic>
        <p:nvPicPr>
          <p:cNvPr id="133" name="Google Shape;133;p21"/>
          <p:cNvPicPr preferRelativeResize="0"/>
          <p:nvPr/>
        </p:nvPicPr>
        <p:blipFill rotWithShape="1">
          <a:blip r:embed="rId4">
            <a:alphaModFix/>
          </a:blip>
          <a:srcRect/>
          <a:stretch/>
        </p:blipFill>
        <p:spPr>
          <a:xfrm>
            <a:off x="4855775" y="981075"/>
            <a:ext cx="3491700" cy="2372925"/>
          </a:xfrm>
          <a:prstGeom prst="rect">
            <a:avLst/>
          </a:prstGeom>
          <a:noFill/>
          <a:ln>
            <a:noFill/>
          </a:ln>
        </p:spPr>
      </p:pic>
      <p:sp>
        <p:nvSpPr>
          <p:cNvPr id="134" name="Google Shape;134;p21"/>
          <p:cNvSpPr txBox="1"/>
          <p:nvPr/>
        </p:nvSpPr>
        <p:spPr>
          <a:xfrm>
            <a:off x="621375" y="3774075"/>
            <a:ext cx="8133300" cy="923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aleway"/>
                <a:ea typeface="Raleway"/>
                <a:cs typeface="Raleway"/>
                <a:sym typeface="Raleway"/>
              </a:rPr>
              <a:t>	</a:t>
            </a:r>
            <a:r>
              <a:rPr lang="en" sz="1600" b="0" i="0" u="none" strike="noStrike" cap="none">
                <a:solidFill>
                  <a:schemeClr val="lt1"/>
                </a:solidFill>
                <a:latin typeface="Calibri"/>
                <a:ea typeface="Calibri"/>
                <a:cs typeface="Calibri"/>
                <a:sym typeface="Calibri"/>
              </a:rPr>
              <a:t>We can discard one of the columns from one-off purchases and its frequency as it shows frequency increasing with purchase increasing and the same for purchase and its frequency and same for purchase installments and its frequency</a:t>
            </a:r>
            <a:endParaRPr sz="1600" b="0" i="0" u="none" strike="noStrike" cap="non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8"/>
        <p:cNvGrpSpPr/>
        <p:nvPr/>
      </p:nvGrpSpPr>
      <p:grpSpPr>
        <a:xfrm>
          <a:off x="0" y="0"/>
          <a:ext cx="0" cy="0"/>
          <a:chOff x="0" y="0"/>
          <a:chExt cx="0" cy="0"/>
        </a:xfrm>
      </p:grpSpPr>
      <p:sp>
        <p:nvSpPr>
          <p:cNvPr id="139" name="Google Shape;139;p2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12</a:t>
            </a:fld>
            <a:endParaRPr/>
          </a:p>
        </p:txBody>
      </p:sp>
      <p:sp>
        <p:nvSpPr>
          <p:cNvPr id="140" name="Google Shape;140;p22"/>
          <p:cNvSpPr txBox="1">
            <a:spLocks noGrp="1"/>
          </p:cNvSpPr>
          <p:nvPr>
            <p:ph type="body" idx="1"/>
          </p:nvPr>
        </p:nvSpPr>
        <p:spPr>
          <a:xfrm>
            <a:off x="375050" y="310750"/>
            <a:ext cx="4094100" cy="4511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SzPts val="2000"/>
              <a:buNone/>
            </a:pPr>
            <a:r>
              <a:rPr lang="en" sz="1600" b="1">
                <a:latin typeface="Calibri"/>
                <a:ea typeface="Calibri"/>
                <a:cs typeface="Calibri"/>
                <a:sym typeface="Calibri"/>
              </a:rPr>
              <a:t>cash advance vs cash advance frequency</a:t>
            </a:r>
            <a:r>
              <a:rPr lang="en" sz="1600" b="1">
                <a:solidFill>
                  <a:schemeClr val="dk1"/>
                </a:solidFill>
                <a:latin typeface="Calibri"/>
                <a:ea typeface="Calibri"/>
                <a:cs typeface="Calibri"/>
                <a:sym typeface="Calibri"/>
              </a:rPr>
              <a:t>   </a:t>
            </a:r>
            <a:endParaRPr sz="16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600" b="1">
              <a:solidFill>
                <a:schemeClr val="dk1"/>
              </a:solidFill>
              <a:latin typeface="Calibri"/>
              <a:ea typeface="Calibri"/>
              <a:cs typeface="Calibri"/>
              <a:sym typeface="Calibri"/>
            </a:endParaRPr>
          </a:p>
          <a:p>
            <a:pPr marL="0" lvl="0" indent="0" algn="l" rtl="0">
              <a:lnSpc>
                <a:spcPct val="100000"/>
              </a:lnSpc>
              <a:spcBef>
                <a:spcPts val="600"/>
              </a:spcBef>
              <a:spcAft>
                <a:spcPts val="0"/>
              </a:spcAft>
              <a:buSzPts val="2000"/>
              <a:buNone/>
            </a:pPr>
            <a:endParaRPr sz="1600" b="1">
              <a:solidFill>
                <a:schemeClr val="dk1"/>
              </a:solidFill>
              <a:latin typeface="Calibri"/>
              <a:ea typeface="Calibri"/>
              <a:cs typeface="Calibri"/>
              <a:sym typeface="Calibri"/>
            </a:endParaRPr>
          </a:p>
        </p:txBody>
      </p:sp>
      <p:sp>
        <p:nvSpPr>
          <p:cNvPr id="141" name="Google Shape;141;p22"/>
          <p:cNvSpPr txBox="1">
            <a:spLocks noGrp="1"/>
          </p:cNvSpPr>
          <p:nvPr>
            <p:ph type="body" idx="2"/>
          </p:nvPr>
        </p:nvSpPr>
        <p:spPr>
          <a:xfrm>
            <a:off x="4674975" y="310750"/>
            <a:ext cx="4094100" cy="4511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1200"/>
              </a:spcAft>
              <a:buSzPts val="2000"/>
              <a:buNone/>
            </a:pPr>
            <a:r>
              <a:rPr lang="en" sz="1600" b="1">
                <a:latin typeface="Calibri"/>
                <a:ea typeface="Calibri"/>
                <a:cs typeface="Calibri"/>
                <a:sym typeface="Calibri"/>
              </a:rPr>
              <a:t>Installment purchases VS Installment purchase frequency</a:t>
            </a:r>
            <a:r>
              <a:rPr lang="en" sz="1600" b="1">
                <a:latin typeface="Times New Roman"/>
                <a:ea typeface="Times New Roman"/>
                <a:cs typeface="Times New Roman"/>
                <a:sym typeface="Times New Roman"/>
              </a:rPr>
              <a:t>   </a:t>
            </a:r>
            <a:r>
              <a:rPr lang="en" sz="1200" b="1">
                <a:solidFill>
                  <a:schemeClr val="dk1"/>
                </a:solidFill>
                <a:latin typeface="Times New Roman"/>
                <a:ea typeface="Times New Roman"/>
                <a:cs typeface="Times New Roman"/>
                <a:sym typeface="Times New Roman"/>
              </a:rPr>
              <a:t>                                                                                  </a:t>
            </a:r>
            <a:endParaRPr/>
          </a:p>
        </p:txBody>
      </p:sp>
      <p:pic>
        <p:nvPicPr>
          <p:cNvPr id="142" name="Google Shape;142;p22"/>
          <p:cNvPicPr preferRelativeResize="0"/>
          <p:nvPr/>
        </p:nvPicPr>
        <p:blipFill rotWithShape="1">
          <a:blip r:embed="rId3">
            <a:alphaModFix/>
          </a:blip>
          <a:srcRect/>
          <a:stretch/>
        </p:blipFill>
        <p:spPr>
          <a:xfrm>
            <a:off x="375050" y="1339475"/>
            <a:ext cx="3793325" cy="1993075"/>
          </a:xfrm>
          <a:prstGeom prst="rect">
            <a:avLst/>
          </a:prstGeom>
          <a:noFill/>
          <a:ln>
            <a:noFill/>
          </a:ln>
        </p:spPr>
      </p:pic>
      <p:pic>
        <p:nvPicPr>
          <p:cNvPr id="143" name="Google Shape;143;p22"/>
          <p:cNvPicPr preferRelativeResize="0"/>
          <p:nvPr/>
        </p:nvPicPr>
        <p:blipFill rotWithShape="1">
          <a:blip r:embed="rId4">
            <a:alphaModFix/>
          </a:blip>
          <a:srcRect/>
          <a:stretch/>
        </p:blipFill>
        <p:spPr>
          <a:xfrm>
            <a:off x="4822025" y="1339475"/>
            <a:ext cx="3947050" cy="1993075"/>
          </a:xfrm>
          <a:prstGeom prst="rect">
            <a:avLst/>
          </a:prstGeom>
          <a:noFill/>
          <a:ln>
            <a:noFill/>
          </a:ln>
        </p:spPr>
      </p:pic>
      <p:sp>
        <p:nvSpPr>
          <p:cNvPr id="144" name="Google Shape;144;p22"/>
          <p:cNvSpPr txBox="1"/>
          <p:nvPr/>
        </p:nvSpPr>
        <p:spPr>
          <a:xfrm>
            <a:off x="664375" y="3889775"/>
            <a:ext cx="80259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 sz="1600" b="0" i="0" u="none" strike="noStrike" cap="none">
                <a:solidFill>
                  <a:schemeClr val="lt1"/>
                </a:solidFill>
                <a:latin typeface="Calibri"/>
                <a:ea typeface="Calibri"/>
                <a:cs typeface="Calibri"/>
                <a:sym typeface="Calibri"/>
              </a:rPr>
              <a:t>cash advance and its frequency  shows no trend.</a:t>
            </a:r>
            <a:endParaRPr sz="1600" b="0" i="0" u="none" strike="noStrike" cap="non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782850" y="205996"/>
            <a:ext cx="7578300" cy="7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2600" b="1">
                <a:latin typeface="Calibri"/>
                <a:ea typeface="Calibri"/>
                <a:cs typeface="Calibri"/>
                <a:sym typeface="Calibri"/>
              </a:rPr>
              <a:t>TENURE</a:t>
            </a:r>
            <a:endParaRPr sz="2600" b="1">
              <a:latin typeface="Calibri"/>
              <a:ea typeface="Calibri"/>
              <a:cs typeface="Calibri"/>
              <a:sym typeface="Calibri"/>
            </a:endParaRPr>
          </a:p>
        </p:txBody>
      </p:sp>
      <p:sp>
        <p:nvSpPr>
          <p:cNvPr id="150" name="Google Shape;150;p23"/>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13</a:t>
            </a:fld>
            <a:endParaRPr/>
          </a:p>
        </p:txBody>
      </p:sp>
      <p:sp>
        <p:nvSpPr>
          <p:cNvPr id="151" name="Google Shape;151;p23"/>
          <p:cNvSpPr txBox="1">
            <a:spLocks noGrp="1"/>
          </p:cNvSpPr>
          <p:nvPr>
            <p:ph type="body" idx="1"/>
          </p:nvPr>
        </p:nvSpPr>
        <p:spPr>
          <a:xfrm>
            <a:off x="471500" y="878675"/>
            <a:ext cx="3997500" cy="3836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Clr>
                <a:schemeClr val="dk1"/>
              </a:buClr>
              <a:buSzPts val="1100"/>
              <a:buFont typeface="Arial"/>
              <a:buNone/>
            </a:pPr>
            <a:endParaRPr sz="1500" b="1">
              <a:solidFill>
                <a:schemeClr val="dk1"/>
              </a:solidFill>
              <a:latin typeface="Calibri"/>
              <a:ea typeface="Calibri"/>
              <a:cs typeface="Calibri"/>
              <a:sym typeface="Calibri"/>
            </a:endParaRPr>
          </a:p>
          <a:p>
            <a:pPr marL="0" lvl="0" indent="0" algn="l" rtl="0">
              <a:lnSpc>
                <a:spcPct val="100000"/>
              </a:lnSpc>
              <a:spcBef>
                <a:spcPts val="1200"/>
              </a:spcBef>
              <a:spcAft>
                <a:spcPts val="0"/>
              </a:spcAft>
              <a:buSzPts val="2000"/>
              <a:buNone/>
            </a:pPr>
            <a:endParaRPr/>
          </a:p>
        </p:txBody>
      </p:sp>
      <p:sp>
        <p:nvSpPr>
          <p:cNvPr id="152" name="Google Shape;152;p23"/>
          <p:cNvSpPr txBox="1">
            <a:spLocks noGrp="1"/>
          </p:cNvSpPr>
          <p:nvPr>
            <p:ph type="body" idx="2"/>
          </p:nvPr>
        </p:nvSpPr>
        <p:spPr>
          <a:xfrm>
            <a:off x="4674975" y="878675"/>
            <a:ext cx="3997500" cy="383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endParaRPr/>
          </a:p>
        </p:txBody>
      </p:sp>
      <p:pic>
        <p:nvPicPr>
          <p:cNvPr id="153" name="Google Shape;153;p23"/>
          <p:cNvPicPr preferRelativeResize="0"/>
          <p:nvPr/>
        </p:nvPicPr>
        <p:blipFill rotWithShape="1">
          <a:blip r:embed="rId3">
            <a:alphaModFix/>
          </a:blip>
          <a:srcRect/>
          <a:stretch/>
        </p:blipFill>
        <p:spPr>
          <a:xfrm>
            <a:off x="578650" y="985700"/>
            <a:ext cx="8084325" cy="2820600"/>
          </a:xfrm>
          <a:prstGeom prst="rect">
            <a:avLst/>
          </a:prstGeom>
          <a:noFill/>
          <a:ln>
            <a:noFill/>
          </a:ln>
        </p:spPr>
      </p:pic>
      <p:sp>
        <p:nvSpPr>
          <p:cNvPr id="154" name="Google Shape;154;p23"/>
          <p:cNvSpPr txBox="1"/>
          <p:nvPr/>
        </p:nvSpPr>
        <p:spPr>
          <a:xfrm>
            <a:off x="1157300" y="1093000"/>
            <a:ext cx="288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aleway"/>
              <a:ea typeface="Raleway"/>
              <a:cs typeface="Raleway"/>
              <a:sym typeface="Raleway"/>
            </a:endParaRPr>
          </a:p>
        </p:txBody>
      </p:sp>
      <p:sp>
        <p:nvSpPr>
          <p:cNvPr id="155" name="Google Shape;155;p23"/>
          <p:cNvSpPr txBox="1"/>
          <p:nvPr/>
        </p:nvSpPr>
        <p:spPr>
          <a:xfrm>
            <a:off x="632225" y="4007650"/>
            <a:ext cx="804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aleway"/>
              <a:ea typeface="Raleway"/>
              <a:cs typeface="Raleway"/>
              <a:sym typeface="Raleway"/>
            </a:endParaRPr>
          </a:p>
        </p:txBody>
      </p:sp>
      <p:sp>
        <p:nvSpPr>
          <p:cNvPr id="156" name="Google Shape;156;p23"/>
          <p:cNvSpPr txBox="1"/>
          <p:nvPr/>
        </p:nvSpPr>
        <p:spPr>
          <a:xfrm>
            <a:off x="578650" y="3964775"/>
            <a:ext cx="8090400" cy="9234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1200"/>
              </a:spcBef>
              <a:spcAft>
                <a:spcPts val="0"/>
              </a:spcAft>
              <a:buClr>
                <a:schemeClr val="dk1"/>
              </a:buClr>
              <a:buSzPts val="1100"/>
              <a:buFont typeface="Arial"/>
              <a:buNone/>
            </a:pPr>
            <a:r>
              <a:rPr lang="en" sz="1600" b="0" i="0" u="none" strike="noStrike" cap="none">
                <a:solidFill>
                  <a:schemeClr val="lt1"/>
                </a:solidFill>
                <a:latin typeface="Calibri"/>
                <a:ea typeface="Calibri"/>
                <a:cs typeface="Calibri"/>
                <a:sym typeface="Calibri"/>
              </a:rPr>
              <a:t>Most of the customers have 12 months as their Tenure. So further analysis of the data set.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Google Shape;161;p24"/>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14</a:t>
            </a:fld>
            <a:endParaRPr/>
          </a:p>
        </p:txBody>
      </p:sp>
      <p:sp>
        <p:nvSpPr>
          <p:cNvPr id="162" name="Google Shape;162;p24"/>
          <p:cNvSpPr txBox="1">
            <a:spLocks noGrp="1"/>
          </p:cNvSpPr>
          <p:nvPr>
            <p:ph type="body" idx="1"/>
          </p:nvPr>
        </p:nvSpPr>
        <p:spPr>
          <a:xfrm>
            <a:off x="278600" y="289325"/>
            <a:ext cx="4190400" cy="4532700"/>
          </a:xfrm>
          <a:prstGeom prst="rect">
            <a:avLst/>
          </a:prstGeom>
          <a:noFill/>
          <a:ln>
            <a:noFill/>
          </a:ln>
        </p:spPr>
        <p:txBody>
          <a:bodyPr spcFirstLastPara="1" wrap="square" lIns="91425" tIns="91425" rIns="91425" bIns="91425" anchor="t" anchorCtr="0">
            <a:noAutofit/>
          </a:bodyPr>
          <a:lstStyle/>
          <a:p>
            <a:pPr marL="685800" lvl="0" indent="0" algn="l" rtl="0">
              <a:lnSpc>
                <a:spcPct val="150000"/>
              </a:lnSpc>
              <a:spcBef>
                <a:spcPts val="1200"/>
              </a:spcBef>
              <a:spcAft>
                <a:spcPts val="0"/>
              </a:spcAft>
              <a:buClr>
                <a:schemeClr val="dk1"/>
              </a:buClr>
              <a:buSzPts val="1100"/>
              <a:buFont typeface="Arial"/>
              <a:buNone/>
            </a:pPr>
            <a:r>
              <a:rPr lang="en" sz="1600" b="1">
                <a:latin typeface="Calibri"/>
                <a:ea typeface="Calibri"/>
                <a:cs typeface="Calibri"/>
                <a:sym typeface="Calibri"/>
              </a:rPr>
              <a:t>Tenure vs Cash Advance Frequency</a:t>
            </a:r>
            <a:endParaRPr sz="1600" b="1">
              <a:latin typeface="Calibri"/>
              <a:ea typeface="Calibri"/>
              <a:cs typeface="Calibri"/>
              <a:sym typeface="Calibri"/>
            </a:endParaRPr>
          </a:p>
          <a:p>
            <a:pPr marL="0" lvl="0" indent="0" algn="l" rtl="0">
              <a:lnSpc>
                <a:spcPct val="100000"/>
              </a:lnSpc>
              <a:spcBef>
                <a:spcPts val="12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just" rtl="0">
              <a:lnSpc>
                <a:spcPct val="150000"/>
              </a:lnSpc>
              <a:spcBef>
                <a:spcPts val="1200"/>
              </a:spcBef>
              <a:spcAft>
                <a:spcPts val="0"/>
              </a:spcAft>
              <a:buClr>
                <a:schemeClr val="dk1"/>
              </a:buClr>
              <a:buSzPts val="1100"/>
              <a:buFont typeface="Arial"/>
              <a:buNone/>
            </a:pPr>
            <a:r>
              <a:rPr lang="en" sz="1600">
                <a:latin typeface="Calibri"/>
                <a:ea typeface="Calibri"/>
                <a:cs typeface="Calibri"/>
                <a:sym typeface="Calibri"/>
              </a:rPr>
              <a:t>Old customer with 12 years has cash frequency less than one the new customer who takes more cash advance.</a:t>
            </a:r>
            <a:endParaRPr sz="1600">
              <a:latin typeface="Calibri"/>
              <a:ea typeface="Calibri"/>
              <a:cs typeface="Calibri"/>
              <a:sym typeface="Calibri"/>
            </a:endParaRPr>
          </a:p>
          <a:p>
            <a:pPr marL="0" lvl="0" indent="0" algn="l" rtl="0">
              <a:lnSpc>
                <a:spcPct val="100000"/>
              </a:lnSpc>
              <a:spcBef>
                <a:spcPts val="1200"/>
              </a:spcBef>
              <a:spcAft>
                <a:spcPts val="0"/>
              </a:spcAft>
              <a:buSzPts val="2000"/>
              <a:buNone/>
            </a:pPr>
            <a:endParaRPr/>
          </a:p>
        </p:txBody>
      </p:sp>
      <p:sp>
        <p:nvSpPr>
          <p:cNvPr id="163" name="Google Shape;163;p24"/>
          <p:cNvSpPr txBox="1">
            <a:spLocks noGrp="1"/>
          </p:cNvSpPr>
          <p:nvPr>
            <p:ph type="body" idx="2"/>
          </p:nvPr>
        </p:nvSpPr>
        <p:spPr>
          <a:xfrm>
            <a:off x="4664275" y="364325"/>
            <a:ext cx="4090500" cy="445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600" b="1">
                <a:latin typeface="Calibri"/>
                <a:ea typeface="Calibri"/>
                <a:cs typeface="Calibri"/>
                <a:sym typeface="Calibri"/>
              </a:rPr>
              <a:t>Tenure vs Payments</a:t>
            </a: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l" rtl="0">
              <a:lnSpc>
                <a:spcPct val="100000"/>
              </a:lnSpc>
              <a:spcBef>
                <a:spcPts val="600"/>
              </a:spcBef>
              <a:spcAft>
                <a:spcPts val="0"/>
              </a:spcAft>
              <a:buSzPts val="2000"/>
              <a:buNone/>
            </a:pPr>
            <a:endParaRPr/>
          </a:p>
          <a:p>
            <a:pPr marL="0" lvl="0" indent="0" algn="just" rtl="0">
              <a:lnSpc>
                <a:spcPct val="150000"/>
              </a:lnSpc>
              <a:spcBef>
                <a:spcPts val="1200"/>
              </a:spcBef>
              <a:spcAft>
                <a:spcPts val="0"/>
              </a:spcAft>
              <a:buClr>
                <a:schemeClr val="dk1"/>
              </a:buClr>
              <a:buSzPts val="1100"/>
              <a:buFont typeface="Arial"/>
              <a:buNone/>
            </a:pPr>
            <a:r>
              <a:rPr lang="en" sz="700">
                <a:solidFill>
                  <a:schemeClr val="dk1"/>
                </a:solidFill>
                <a:latin typeface="Times New Roman"/>
                <a:ea typeface="Times New Roman"/>
                <a:cs typeface="Times New Roman"/>
                <a:sym typeface="Times New Roman"/>
              </a:rPr>
              <a:t> </a:t>
            </a:r>
            <a:r>
              <a:rPr lang="en" sz="1600">
                <a:latin typeface="Times New Roman"/>
                <a:ea typeface="Times New Roman"/>
                <a:cs typeface="Times New Roman"/>
                <a:sym typeface="Times New Roman"/>
              </a:rPr>
              <a:t>More the tenure more minimum payment.</a:t>
            </a:r>
            <a:endParaRPr sz="1600">
              <a:latin typeface="Times New Roman"/>
              <a:ea typeface="Times New Roman"/>
              <a:cs typeface="Times New Roman"/>
              <a:sym typeface="Times New Roman"/>
            </a:endParaRPr>
          </a:p>
          <a:p>
            <a:pPr marL="0" lvl="0" indent="0" algn="l" rtl="0">
              <a:lnSpc>
                <a:spcPct val="100000"/>
              </a:lnSpc>
              <a:spcBef>
                <a:spcPts val="1200"/>
              </a:spcBef>
              <a:spcAft>
                <a:spcPts val="0"/>
              </a:spcAft>
              <a:buSzPts val="2000"/>
              <a:buNone/>
            </a:pPr>
            <a:endParaRPr/>
          </a:p>
        </p:txBody>
      </p:sp>
      <p:pic>
        <p:nvPicPr>
          <p:cNvPr id="164" name="Google Shape;164;p24"/>
          <p:cNvPicPr preferRelativeResize="0"/>
          <p:nvPr/>
        </p:nvPicPr>
        <p:blipFill rotWithShape="1">
          <a:blip r:embed="rId3">
            <a:alphaModFix/>
          </a:blip>
          <a:srcRect/>
          <a:stretch/>
        </p:blipFill>
        <p:spPr>
          <a:xfrm>
            <a:off x="4975625" y="1048950"/>
            <a:ext cx="3371850" cy="1695450"/>
          </a:xfrm>
          <a:prstGeom prst="rect">
            <a:avLst/>
          </a:prstGeom>
          <a:noFill/>
          <a:ln>
            <a:noFill/>
          </a:ln>
        </p:spPr>
      </p:pic>
      <p:pic>
        <p:nvPicPr>
          <p:cNvPr id="165" name="Google Shape;165;p24"/>
          <p:cNvPicPr preferRelativeResize="0"/>
          <p:nvPr/>
        </p:nvPicPr>
        <p:blipFill>
          <a:blip r:embed="rId4">
            <a:alphaModFix/>
          </a:blip>
          <a:stretch>
            <a:fillRect/>
          </a:stretch>
        </p:blipFill>
        <p:spPr>
          <a:xfrm>
            <a:off x="941400" y="715049"/>
            <a:ext cx="2864800" cy="2856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15</a:t>
            </a:fld>
            <a:endParaRPr/>
          </a:p>
        </p:txBody>
      </p:sp>
      <p:sp>
        <p:nvSpPr>
          <p:cNvPr id="171" name="Google Shape;171;p25"/>
          <p:cNvSpPr txBox="1">
            <a:spLocks noGrp="1"/>
          </p:cNvSpPr>
          <p:nvPr>
            <p:ph type="body" idx="1"/>
          </p:nvPr>
        </p:nvSpPr>
        <p:spPr>
          <a:xfrm>
            <a:off x="1050525" y="1364748"/>
            <a:ext cx="3418500" cy="2933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SzPts val="2000"/>
              <a:buNone/>
            </a:pPr>
            <a:endParaRPr sz="1500" b="1">
              <a:solidFill>
                <a:schemeClr val="dk1"/>
              </a:solidFill>
              <a:latin typeface="Calibri"/>
              <a:ea typeface="Calibri"/>
              <a:cs typeface="Calibri"/>
              <a:sym typeface="Calibri"/>
            </a:endParaRPr>
          </a:p>
          <a:p>
            <a:pPr marL="0" lvl="0" indent="0" algn="l" rtl="0">
              <a:lnSpc>
                <a:spcPct val="100000"/>
              </a:lnSpc>
              <a:spcBef>
                <a:spcPts val="1200"/>
              </a:spcBef>
              <a:spcAft>
                <a:spcPts val="0"/>
              </a:spcAft>
              <a:buSzPts val="2000"/>
              <a:buNone/>
            </a:pPr>
            <a:endParaRPr/>
          </a:p>
        </p:txBody>
      </p:sp>
      <p:sp>
        <p:nvSpPr>
          <p:cNvPr id="172" name="Google Shape;172;p25"/>
          <p:cNvSpPr txBox="1">
            <a:spLocks noGrp="1"/>
          </p:cNvSpPr>
          <p:nvPr>
            <p:ph type="body" idx="2"/>
          </p:nvPr>
        </p:nvSpPr>
        <p:spPr>
          <a:xfrm>
            <a:off x="4674978" y="1364748"/>
            <a:ext cx="3418500" cy="2933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000"/>
              <a:buNone/>
            </a:pPr>
            <a:r>
              <a:rPr lang="en" sz="1600">
                <a:latin typeface="Calibri"/>
                <a:ea typeface="Calibri"/>
                <a:cs typeface="Calibri"/>
                <a:sym typeface="Calibri"/>
              </a:rPr>
              <a:t>More payments mean customer is old customer because they are more familiar with the payment system.</a:t>
            </a:r>
            <a:endParaRPr sz="1600">
              <a:latin typeface="Calibri"/>
              <a:ea typeface="Calibri"/>
              <a:cs typeface="Calibri"/>
              <a:sym typeface="Calibri"/>
            </a:endParaRPr>
          </a:p>
          <a:p>
            <a:pPr marL="0" lvl="0" indent="0" algn="just" rtl="0">
              <a:lnSpc>
                <a:spcPct val="150000"/>
              </a:lnSpc>
              <a:spcBef>
                <a:spcPts val="0"/>
              </a:spcBef>
              <a:spcAft>
                <a:spcPts val="0"/>
              </a:spcAft>
              <a:buClr>
                <a:schemeClr val="dk1"/>
              </a:buClr>
              <a:buSzPts val="1100"/>
              <a:buFont typeface="Arial"/>
              <a:buNone/>
            </a:pP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r>
              <a:rPr lang="en" sz="1600">
                <a:latin typeface="Calibri"/>
                <a:ea typeface="Calibri"/>
                <a:cs typeface="Calibri"/>
                <a:sym typeface="Calibri"/>
              </a:rPr>
              <a:t>INSIGHTS: Customers with a tenure range of 12 months have Higher spending power, they also pay the credit amount, and take the least cash advance.</a:t>
            </a: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endParaRPr sz="1600">
              <a:latin typeface="Calibri"/>
              <a:ea typeface="Calibri"/>
              <a:cs typeface="Calibri"/>
              <a:sym typeface="Calibri"/>
            </a:endParaRPr>
          </a:p>
        </p:txBody>
      </p:sp>
      <p:sp>
        <p:nvSpPr>
          <p:cNvPr id="173" name="Google Shape;173;p25"/>
          <p:cNvSpPr txBox="1"/>
          <p:nvPr/>
        </p:nvSpPr>
        <p:spPr>
          <a:xfrm>
            <a:off x="1103725" y="546500"/>
            <a:ext cx="3000000" cy="4311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1200"/>
              </a:spcBef>
              <a:spcAft>
                <a:spcPts val="1200"/>
              </a:spcAft>
              <a:buClr>
                <a:srgbClr val="000000"/>
              </a:buClr>
              <a:buSzPts val="1900"/>
              <a:buFont typeface="Arial"/>
              <a:buNone/>
            </a:pPr>
            <a:r>
              <a:rPr lang="en" sz="1600" b="1" i="0" u="none" strike="noStrike" cap="none">
                <a:solidFill>
                  <a:schemeClr val="lt1"/>
                </a:solidFill>
                <a:latin typeface="Calibri"/>
                <a:ea typeface="Calibri"/>
                <a:cs typeface="Calibri"/>
                <a:sym typeface="Calibri"/>
              </a:rPr>
              <a:t>Tenure vs Payments</a:t>
            </a:r>
            <a:endParaRPr sz="1600" b="1" i="0" u="none" strike="noStrike" cap="none">
              <a:solidFill>
                <a:schemeClr val="lt1"/>
              </a:solidFill>
              <a:latin typeface="Calibri"/>
              <a:ea typeface="Calibri"/>
              <a:cs typeface="Calibri"/>
              <a:sym typeface="Calibri"/>
            </a:endParaRPr>
          </a:p>
        </p:txBody>
      </p:sp>
      <p:pic>
        <p:nvPicPr>
          <p:cNvPr id="174" name="Google Shape;174;p25"/>
          <p:cNvPicPr preferRelativeResize="0"/>
          <p:nvPr/>
        </p:nvPicPr>
        <p:blipFill rotWithShape="1">
          <a:blip r:embed="rId3">
            <a:alphaModFix/>
          </a:blip>
          <a:srcRect/>
          <a:stretch/>
        </p:blipFill>
        <p:spPr>
          <a:xfrm>
            <a:off x="497677" y="1475190"/>
            <a:ext cx="3700200" cy="2193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782725" y="205996"/>
            <a:ext cx="7578300" cy="8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2600" b="1">
                <a:latin typeface="Oswald"/>
                <a:ea typeface="Oswald"/>
                <a:cs typeface="Oswald"/>
                <a:sym typeface="Oswald"/>
              </a:rPr>
              <a:t>FEATURE ENGINEERING SELECTION/ CREATION</a:t>
            </a:r>
            <a:endParaRPr sz="2600">
              <a:latin typeface="Oswald"/>
              <a:ea typeface="Oswald"/>
              <a:cs typeface="Oswald"/>
              <a:sym typeface="Oswald"/>
            </a:endParaRPr>
          </a:p>
        </p:txBody>
      </p:sp>
      <p:sp>
        <p:nvSpPr>
          <p:cNvPr id="180" name="Google Shape;180;p26"/>
          <p:cNvSpPr txBox="1">
            <a:spLocks noGrp="1"/>
          </p:cNvSpPr>
          <p:nvPr>
            <p:ph type="body" idx="1"/>
          </p:nvPr>
        </p:nvSpPr>
        <p:spPr>
          <a:xfrm>
            <a:off x="500775" y="938975"/>
            <a:ext cx="4321200" cy="38706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1200"/>
              </a:spcBef>
              <a:spcAft>
                <a:spcPts val="0"/>
              </a:spcAft>
              <a:buSzPts val="1600"/>
              <a:buFont typeface="Calibri"/>
              <a:buChar char="●"/>
            </a:pPr>
            <a:r>
              <a:rPr lang="en" sz="1600">
                <a:latin typeface="Calibri"/>
                <a:ea typeface="Calibri"/>
                <a:cs typeface="Calibri"/>
                <a:sym typeface="Calibri"/>
              </a:rPr>
              <a:t>Feature Engineering during EDA.</a:t>
            </a:r>
            <a:endParaRPr sz="1600">
              <a:latin typeface="Calibri"/>
              <a:ea typeface="Calibri"/>
              <a:cs typeface="Calibri"/>
              <a:sym typeface="Calibri"/>
            </a:endParaRPr>
          </a:p>
          <a:p>
            <a:pPr marL="457200" lvl="0" indent="-330200" algn="l" rtl="0">
              <a:lnSpc>
                <a:spcPct val="150000"/>
              </a:lnSpc>
              <a:spcBef>
                <a:spcPts val="0"/>
              </a:spcBef>
              <a:spcAft>
                <a:spcPts val="0"/>
              </a:spcAft>
              <a:buSzPts val="1600"/>
              <a:buFont typeface="Calibri"/>
              <a:buChar char="●"/>
            </a:pPr>
            <a:r>
              <a:rPr lang="en" sz="1600">
                <a:latin typeface="Calibri"/>
                <a:ea typeface="Calibri"/>
                <a:cs typeface="Calibri"/>
                <a:sym typeface="Calibri"/>
              </a:rPr>
              <a:t>The feature engineering and the new features that were created are.</a:t>
            </a:r>
            <a:endParaRPr sz="1600">
              <a:latin typeface="Calibri"/>
              <a:ea typeface="Calibri"/>
              <a:cs typeface="Calibri"/>
              <a:sym typeface="Calibri"/>
            </a:endParaRPr>
          </a:p>
          <a:p>
            <a:pPr marL="457200" lvl="0" indent="-330200" algn="l" rtl="0">
              <a:lnSpc>
                <a:spcPct val="150000"/>
              </a:lnSpc>
              <a:spcBef>
                <a:spcPts val="0"/>
              </a:spcBef>
              <a:spcAft>
                <a:spcPts val="0"/>
              </a:spcAft>
              <a:buSzPts val="1600"/>
              <a:buFont typeface="Calibri"/>
              <a:buChar char="●"/>
            </a:pPr>
            <a:r>
              <a:rPr lang="en" sz="1600">
                <a:latin typeface="Calibri"/>
                <a:ea typeface="Calibri"/>
                <a:cs typeface="Calibri"/>
                <a:sym typeface="Calibri"/>
              </a:rPr>
              <a:t> TOT_TRX column was created by adding the PURCHASES AND CASH ADVANCE.</a:t>
            </a:r>
            <a:endParaRPr sz="1600">
              <a:latin typeface="Calibri"/>
              <a:ea typeface="Calibri"/>
              <a:cs typeface="Calibri"/>
              <a:sym typeface="Calibri"/>
            </a:endParaRPr>
          </a:p>
          <a:p>
            <a:pPr marL="457200" lvl="0" indent="-330200" algn="l" rtl="0">
              <a:lnSpc>
                <a:spcPct val="150000"/>
              </a:lnSpc>
              <a:spcBef>
                <a:spcPts val="0"/>
              </a:spcBef>
              <a:spcAft>
                <a:spcPts val="0"/>
              </a:spcAft>
              <a:buSzPts val="1600"/>
              <a:buFont typeface="Calibri"/>
              <a:buChar char="●"/>
            </a:pPr>
            <a:r>
              <a:rPr lang="en" sz="1600">
                <a:latin typeface="Calibri"/>
                <a:ea typeface="Calibri"/>
                <a:cs typeface="Calibri"/>
                <a:sym typeface="Calibri"/>
              </a:rPr>
              <a:t> Average cash advance was created by dividing cash advance by its tenure.</a:t>
            </a:r>
            <a:endParaRPr sz="1600">
              <a:latin typeface="Calibri"/>
              <a:ea typeface="Calibri"/>
              <a:cs typeface="Calibri"/>
              <a:sym typeface="Calibri"/>
            </a:endParaRPr>
          </a:p>
          <a:p>
            <a:pPr marL="457200" lvl="0" indent="-330200" algn="l" rtl="0">
              <a:lnSpc>
                <a:spcPct val="150000"/>
              </a:lnSpc>
              <a:spcBef>
                <a:spcPts val="0"/>
              </a:spcBef>
              <a:spcAft>
                <a:spcPts val="0"/>
              </a:spcAft>
              <a:buSzPts val="1600"/>
              <a:buFont typeface="Calibri"/>
              <a:buChar char="●"/>
            </a:pPr>
            <a:r>
              <a:rPr lang="en" sz="1600">
                <a:latin typeface="Calibri"/>
                <a:ea typeface="Calibri"/>
                <a:cs typeface="Calibri"/>
                <a:sym typeface="Calibri"/>
              </a:rPr>
              <a:t> Average purchases were created by adding dividing purchases by its tenure.</a:t>
            </a:r>
            <a:endParaRPr sz="1600">
              <a:latin typeface="Calibri"/>
              <a:ea typeface="Calibri"/>
              <a:cs typeface="Calibri"/>
              <a:sym typeface="Calibri"/>
            </a:endParaRPr>
          </a:p>
          <a:p>
            <a:pPr marL="914400" lvl="0" indent="0" algn="l" rtl="0">
              <a:lnSpc>
                <a:spcPct val="100000"/>
              </a:lnSpc>
              <a:spcBef>
                <a:spcPts val="1200"/>
              </a:spcBef>
              <a:spcAft>
                <a:spcPts val="0"/>
              </a:spcAft>
              <a:buSzPts val="2400"/>
              <a:buNone/>
            </a:pPr>
            <a:endParaRPr sz="1600">
              <a:latin typeface="Calibri"/>
              <a:ea typeface="Calibri"/>
              <a:cs typeface="Calibri"/>
              <a:sym typeface="Calibri"/>
            </a:endParaRPr>
          </a:p>
        </p:txBody>
      </p:sp>
      <p:sp>
        <p:nvSpPr>
          <p:cNvPr id="181" name="Google Shape;181;p26"/>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16</a:t>
            </a:fld>
            <a:endParaRPr/>
          </a:p>
        </p:txBody>
      </p:sp>
      <p:pic>
        <p:nvPicPr>
          <p:cNvPr id="182" name="Google Shape;182;p26"/>
          <p:cNvPicPr preferRelativeResize="0"/>
          <p:nvPr/>
        </p:nvPicPr>
        <p:blipFill rotWithShape="1">
          <a:blip r:embed="rId3">
            <a:alphaModFix/>
          </a:blip>
          <a:srcRect/>
          <a:stretch/>
        </p:blipFill>
        <p:spPr>
          <a:xfrm>
            <a:off x="4993475" y="1199800"/>
            <a:ext cx="3879075" cy="3660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186"/>
        <p:cNvGrpSpPr/>
        <p:nvPr/>
      </p:nvGrpSpPr>
      <p:grpSpPr>
        <a:xfrm>
          <a:off x="0" y="0"/>
          <a:ext cx="0" cy="0"/>
          <a:chOff x="0" y="0"/>
          <a:chExt cx="0" cy="0"/>
        </a:xfrm>
      </p:grpSpPr>
      <p:sp>
        <p:nvSpPr>
          <p:cNvPr id="187" name="Google Shape;187;p27"/>
          <p:cNvSpPr txBox="1">
            <a:spLocks noGrp="1"/>
          </p:cNvSpPr>
          <p:nvPr>
            <p:ph type="title"/>
          </p:nvPr>
        </p:nvSpPr>
        <p:spPr>
          <a:xfrm>
            <a:off x="855875" y="319721"/>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K-MEANS</a:t>
            </a:r>
            <a:endParaRPr sz="2600" b="1">
              <a:latin typeface="Oswald"/>
              <a:ea typeface="Oswald"/>
              <a:cs typeface="Oswald"/>
              <a:sym typeface="Oswald"/>
            </a:endParaRPr>
          </a:p>
        </p:txBody>
      </p:sp>
      <p:sp>
        <p:nvSpPr>
          <p:cNvPr id="188" name="Google Shape;188;p27"/>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17</a:t>
            </a:fld>
            <a:endParaRPr/>
          </a:p>
        </p:txBody>
      </p:sp>
      <p:sp>
        <p:nvSpPr>
          <p:cNvPr id="189" name="Google Shape;189;p27"/>
          <p:cNvSpPr txBox="1"/>
          <p:nvPr/>
        </p:nvSpPr>
        <p:spPr>
          <a:xfrm>
            <a:off x="504300" y="1371150"/>
            <a:ext cx="8135400" cy="24012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100"/>
              <a:buFont typeface="Arial"/>
              <a:buNone/>
            </a:pPr>
            <a:r>
              <a:rPr lang="en" sz="1600" b="0" i="0" u="none" strike="noStrike" cap="none">
                <a:solidFill>
                  <a:schemeClr val="lt1"/>
                </a:solidFill>
                <a:latin typeface="Calibri"/>
                <a:ea typeface="Calibri"/>
                <a:cs typeface="Calibri"/>
                <a:sym typeface="Calibri"/>
              </a:rPr>
              <a:t>K -Means algorithm is an iterative algorithm that tries to partition the dataset into Kpre-defined distinct non-overlapping subgroups (clusters) where each data point belongs to only one group. It tries to make the intra-cluster data points as similar as possible while also keeping the clusters as different (far) as possible. It assigns data points to a cluster such that the sum of the squared distance between the data points and the cluster’s centroid (arithmetic mean of all the data points that belong to that cluster) is at the minimum. The less variation we have within clusters, the more homogeneous (similar) the data points are within the same cluster.</a:t>
            </a:r>
            <a:endParaRPr sz="16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100"/>
              <a:buFont typeface="Arial"/>
              <a:buNone/>
            </a:pPr>
            <a:r>
              <a:rPr lang="en" sz="1600" b="0" i="0" u="none" strike="noStrike" cap="none">
                <a:solidFill>
                  <a:schemeClr val="lt1"/>
                </a:solidFill>
                <a:latin typeface="Calibri"/>
                <a:ea typeface="Calibri"/>
                <a:cs typeface="Calibri"/>
                <a:sym typeface="Calibri"/>
              </a:rPr>
              <a:t>The other algorithms wwe studied were Hierarchical clustering, DBSCAN,Autoencoder.</a:t>
            </a:r>
            <a:endParaRPr sz="16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100"/>
              <a:buFont typeface="Arial"/>
              <a:buNone/>
            </a:pPr>
            <a:r>
              <a:rPr lang="en" sz="1600" b="0" i="0" u="none" strike="noStrike" cap="none">
                <a:solidFill>
                  <a:schemeClr val="lt1"/>
                </a:solidFill>
                <a:latin typeface="Calibri"/>
                <a:ea typeface="Calibri"/>
                <a:cs typeface="Calibri"/>
                <a:sym typeface="Calibri"/>
              </a:rPr>
              <a:t>We Used K-Means.</a:t>
            </a:r>
            <a:endParaRPr sz="1600" b="0" i="0" u="none" strike="noStrike" cap="non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WHAT ARE WE DOING</a:t>
            </a:r>
            <a:endParaRPr sz="2600" b="1">
              <a:latin typeface="Oswald"/>
              <a:ea typeface="Oswald"/>
              <a:cs typeface="Oswald"/>
              <a:sym typeface="Oswald"/>
            </a:endParaRPr>
          </a:p>
        </p:txBody>
      </p:sp>
      <p:sp>
        <p:nvSpPr>
          <p:cNvPr id="195" name="Google Shape;195;p28"/>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18</a:t>
            </a:fld>
            <a:endParaRPr/>
          </a:p>
        </p:txBody>
      </p:sp>
      <p:sp>
        <p:nvSpPr>
          <p:cNvPr id="196" name="Google Shape;196;p28"/>
          <p:cNvSpPr txBox="1"/>
          <p:nvPr/>
        </p:nvSpPr>
        <p:spPr>
          <a:xfrm>
            <a:off x="1114425" y="1768075"/>
            <a:ext cx="71796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400"/>
              <a:buFont typeface="Arial"/>
              <a:buNone/>
            </a:pPr>
            <a:endParaRPr sz="3400" b="0" i="0" u="none" strike="noStrike" cap="none">
              <a:solidFill>
                <a:schemeClr val="lt1"/>
              </a:solidFill>
              <a:latin typeface="Oswald"/>
              <a:ea typeface="Oswald"/>
              <a:cs typeface="Oswald"/>
              <a:sym typeface="Oswald"/>
            </a:endParaRPr>
          </a:p>
        </p:txBody>
      </p:sp>
      <p:pic>
        <p:nvPicPr>
          <p:cNvPr id="197" name="Google Shape;197;p28"/>
          <p:cNvPicPr preferRelativeResize="0"/>
          <p:nvPr/>
        </p:nvPicPr>
        <p:blipFill rotWithShape="1">
          <a:blip r:embed="rId3">
            <a:alphaModFix/>
          </a:blip>
          <a:srcRect/>
          <a:stretch/>
        </p:blipFill>
        <p:spPr>
          <a:xfrm>
            <a:off x="591725" y="1012100"/>
            <a:ext cx="4101726" cy="3424175"/>
          </a:xfrm>
          <a:prstGeom prst="rect">
            <a:avLst/>
          </a:prstGeom>
          <a:noFill/>
          <a:ln>
            <a:noFill/>
          </a:ln>
        </p:spPr>
      </p:pic>
      <p:pic>
        <p:nvPicPr>
          <p:cNvPr id="198" name="Google Shape;198;p28"/>
          <p:cNvPicPr preferRelativeResize="0"/>
          <p:nvPr/>
        </p:nvPicPr>
        <p:blipFill rotWithShape="1">
          <a:blip r:embed="rId4">
            <a:alphaModFix/>
          </a:blip>
          <a:srcRect/>
          <a:stretch/>
        </p:blipFill>
        <p:spPr>
          <a:xfrm>
            <a:off x="4995875" y="1012100"/>
            <a:ext cx="3550475" cy="3424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
        <p:cNvGrpSpPr/>
        <p:nvPr/>
      </p:nvGrpSpPr>
      <p:grpSpPr>
        <a:xfrm>
          <a:off x="0" y="0"/>
          <a:ext cx="0" cy="0"/>
          <a:chOff x="0" y="0"/>
          <a:chExt cx="0" cy="0"/>
        </a:xfrm>
      </p:grpSpPr>
      <p:sp>
        <p:nvSpPr>
          <p:cNvPr id="203" name="Google Shape;203;p29"/>
          <p:cNvSpPr txBox="1">
            <a:spLocks noGrp="1"/>
          </p:cNvSpPr>
          <p:nvPr>
            <p:ph type="body" idx="4294967295"/>
          </p:nvPr>
        </p:nvSpPr>
        <p:spPr>
          <a:xfrm>
            <a:off x="457200" y="4406309"/>
            <a:ext cx="8229600" cy="519600"/>
          </a:xfrm>
          <a:prstGeom prst="rect">
            <a:avLst/>
          </a:prstGeom>
          <a:noFill/>
          <a:ln>
            <a:noFill/>
          </a:ln>
        </p:spPr>
        <p:txBody>
          <a:bodyPr spcFirstLastPara="1" wrap="square" lIns="91425" tIns="91425" rIns="91425" bIns="91425" anchor="t" anchorCtr="0">
            <a:noAutofit/>
          </a:bodyPr>
          <a:lstStyle/>
          <a:p>
            <a:pPr marL="0" marR="330200" lvl="0" indent="0" algn="just" rtl="0">
              <a:lnSpc>
                <a:spcPct val="100000"/>
              </a:lnSpc>
              <a:spcBef>
                <a:spcPts val="0"/>
              </a:spcBef>
              <a:spcAft>
                <a:spcPts val="0"/>
              </a:spcAft>
              <a:buSzPts val="2400"/>
              <a:buNone/>
            </a:pPr>
            <a:endParaRPr sz="1200">
              <a:latin typeface="Times New Roman"/>
              <a:ea typeface="Times New Roman"/>
              <a:cs typeface="Times New Roman"/>
              <a:sym typeface="Times New Roman"/>
            </a:endParaRPr>
          </a:p>
          <a:p>
            <a:pPr marL="457200" marR="330200" lvl="0" indent="0" algn="just" rtl="0">
              <a:lnSpc>
                <a:spcPct val="100000"/>
              </a:lnSpc>
              <a:spcBef>
                <a:spcPts val="0"/>
              </a:spcBef>
              <a:spcAft>
                <a:spcPts val="0"/>
              </a:spcAft>
              <a:buSzPts val="2400"/>
              <a:buNone/>
            </a:pPr>
            <a:endParaRPr sz="18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500">
              <a:latin typeface="Times New Roman"/>
              <a:ea typeface="Times New Roman"/>
              <a:cs typeface="Times New Roman"/>
              <a:sym typeface="Times New Roman"/>
            </a:endParaRPr>
          </a:p>
        </p:txBody>
      </p:sp>
      <p:sp>
        <p:nvSpPr>
          <p:cNvPr id="204" name="Google Shape;204;p29"/>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19</a:t>
            </a:fld>
            <a:endParaRPr/>
          </a:p>
        </p:txBody>
      </p:sp>
      <p:sp>
        <p:nvSpPr>
          <p:cNvPr id="205" name="Google Shape;205;p29"/>
          <p:cNvSpPr txBox="1"/>
          <p:nvPr/>
        </p:nvSpPr>
        <p:spPr>
          <a:xfrm>
            <a:off x="1007275" y="1757375"/>
            <a:ext cx="7190100" cy="1246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900"/>
              <a:buFont typeface="Arial"/>
              <a:buNone/>
            </a:pPr>
            <a:r>
              <a:rPr lang="en" sz="6900" b="1" i="0" u="none" strike="noStrike" cap="none">
                <a:solidFill>
                  <a:schemeClr val="lt1"/>
                </a:solidFill>
                <a:latin typeface="Oswald"/>
                <a:ea typeface="Oswald"/>
                <a:cs typeface="Oswald"/>
                <a:sym typeface="Oswald"/>
              </a:rPr>
              <a:t>MODEL 1</a:t>
            </a:r>
            <a:endParaRPr sz="6900" b="1" i="0" u="none" strike="noStrike" cap="none">
              <a:solidFill>
                <a:schemeClr val="lt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OUTLINE</a:t>
            </a:r>
            <a:endParaRPr sz="2600" b="1">
              <a:latin typeface="Oswald"/>
              <a:ea typeface="Oswald"/>
              <a:cs typeface="Oswald"/>
              <a:sym typeface="Oswald"/>
            </a:endParaRPr>
          </a:p>
        </p:txBody>
      </p:sp>
      <p:sp>
        <p:nvSpPr>
          <p:cNvPr id="56" name="Google Shape;56;p12"/>
          <p:cNvSpPr txBox="1">
            <a:spLocks noGrp="1"/>
          </p:cNvSpPr>
          <p:nvPr>
            <p:ph type="body" idx="1"/>
          </p:nvPr>
        </p:nvSpPr>
        <p:spPr>
          <a:xfrm>
            <a:off x="1050525" y="1096950"/>
            <a:ext cx="4056300" cy="37296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600"/>
              </a:spcBef>
              <a:spcAft>
                <a:spcPts val="0"/>
              </a:spcAft>
              <a:buSzPts val="1600"/>
              <a:buFont typeface="Calibri"/>
              <a:buChar char="●"/>
            </a:pPr>
            <a:r>
              <a:rPr lang="en" sz="1600">
                <a:latin typeface="Calibri"/>
                <a:ea typeface="Calibri"/>
                <a:cs typeface="Calibri"/>
                <a:sym typeface="Calibri"/>
              </a:rPr>
              <a:t>Introduction</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Problem Statement</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Objectives</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Project Architecture</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Preparation of Data</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Exploratory Data Analysis</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Column wise analysis of data</a:t>
            </a:r>
            <a:endParaRPr sz="1600">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Feature Engineering Selection/Creation</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K-Means</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What we are doing</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Model 1</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Model 2</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Conclusion</a:t>
            </a:r>
            <a:endParaRPr sz="1600">
              <a:latin typeface="Calibri"/>
              <a:ea typeface="Calibri"/>
              <a:cs typeface="Calibri"/>
              <a:sym typeface="Calibri"/>
            </a:endParaRPr>
          </a:p>
          <a:p>
            <a:pPr marL="0" lvl="0" indent="0" algn="l" rtl="0">
              <a:lnSpc>
                <a:spcPct val="100000"/>
              </a:lnSpc>
              <a:spcBef>
                <a:spcPts val="0"/>
              </a:spcBef>
              <a:spcAft>
                <a:spcPts val="0"/>
              </a:spcAft>
              <a:buNone/>
            </a:pPr>
            <a:endParaRPr sz="1600">
              <a:latin typeface="Calibri"/>
              <a:ea typeface="Calibri"/>
              <a:cs typeface="Calibri"/>
              <a:sym typeface="Calibri"/>
            </a:endParaRPr>
          </a:p>
          <a:p>
            <a:pPr marL="914400" lvl="0" indent="0" algn="r" rtl="0">
              <a:lnSpc>
                <a:spcPct val="100000"/>
              </a:lnSpc>
              <a:spcBef>
                <a:spcPts val="600"/>
              </a:spcBef>
              <a:spcAft>
                <a:spcPts val="0"/>
              </a:spcAft>
              <a:buSzPts val="2000"/>
              <a:buNone/>
            </a:pPr>
            <a:endParaRPr sz="1500">
              <a:latin typeface="Calibri"/>
              <a:ea typeface="Calibri"/>
              <a:cs typeface="Calibri"/>
              <a:sym typeface="Calibri"/>
            </a:endParaRPr>
          </a:p>
          <a:p>
            <a:pPr marL="914400" lvl="0" indent="0" algn="r" rtl="0">
              <a:lnSpc>
                <a:spcPct val="100000"/>
              </a:lnSpc>
              <a:spcBef>
                <a:spcPts val="600"/>
              </a:spcBef>
              <a:spcAft>
                <a:spcPts val="0"/>
              </a:spcAft>
              <a:buSzPts val="2000"/>
              <a:buNone/>
            </a:pPr>
            <a:endParaRPr sz="1500">
              <a:latin typeface="Calibri"/>
              <a:ea typeface="Calibri"/>
              <a:cs typeface="Calibri"/>
              <a:sym typeface="Calibri"/>
            </a:endParaRPr>
          </a:p>
          <a:p>
            <a:pPr marL="914400" lvl="0" indent="0" algn="r" rtl="0">
              <a:lnSpc>
                <a:spcPct val="100000"/>
              </a:lnSpc>
              <a:spcBef>
                <a:spcPts val="600"/>
              </a:spcBef>
              <a:spcAft>
                <a:spcPts val="0"/>
              </a:spcAft>
              <a:buSzPts val="2000"/>
              <a:buNone/>
            </a:pPr>
            <a:endParaRPr sz="1500">
              <a:latin typeface="Calibri"/>
              <a:ea typeface="Calibri"/>
              <a:cs typeface="Calibri"/>
              <a:sym typeface="Calibri"/>
            </a:endParaRPr>
          </a:p>
        </p:txBody>
      </p:sp>
      <p:sp>
        <p:nvSpPr>
          <p:cNvPr id="57" name="Google Shape;57;p1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a:t>
            </a:fld>
            <a:endParaRPr/>
          </a:p>
        </p:txBody>
      </p:sp>
      <p:sp>
        <p:nvSpPr>
          <p:cNvPr id="58" name="Google Shape;58;p12"/>
          <p:cNvSpPr txBox="1"/>
          <p:nvPr/>
        </p:nvSpPr>
        <p:spPr>
          <a:xfrm>
            <a:off x="4179100" y="998700"/>
            <a:ext cx="4329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aleway"/>
              <a:ea typeface="Raleway"/>
              <a:cs typeface="Raleway"/>
              <a:sym typeface="Raleway"/>
            </a:endParaRPr>
          </a:p>
        </p:txBody>
      </p:sp>
      <p:sp>
        <p:nvSpPr>
          <p:cNvPr id="59" name="Google Shape;59;p12"/>
          <p:cNvSpPr txBox="1">
            <a:spLocks noGrp="1"/>
          </p:cNvSpPr>
          <p:nvPr>
            <p:ph type="body" idx="2"/>
          </p:nvPr>
        </p:nvSpPr>
        <p:spPr>
          <a:xfrm>
            <a:off x="4674975" y="1364750"/>
            <a:ext cx="3418500" cy="32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endParaRPr sz="1500">
              <a:latin typeface="Calibri"/>
              <a:ea typeface="Calibri"/>
              <a:cs typeface="Calibri"/>
              <a:sym typeface="Calibri"/>
            </a:endParaRPr>
          </a:p>
          <a:p>
            <a:pPr marL="0" lvl="0" indent="0" algn="l" rtl="0">
              <a:lnSpc>
                <a:spcPct val="100000"/>
              </a:lnSpc>
              <a:spcBef>
                <a:spcPts val="600"/>
              </a:spcBef>
              <a:spcAft>
                <a:spcPts val="0"/>
              </a:spcAft>
              <a:buSzPts val="2000"/>
              <a:buNone/>
            </a:pPr>
            <a:endParaRPr sz="15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82850" y="205996"/>
            <a:ext cx="7578300" cy="76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2600" b="1">
                <a:latin typeface="Oswald"/>
                <a:ea typeface="Oswald"/>
                <a:cs typeface="Oswald"/>
                <a:sym typeface="Oswald"/>
              </a:rPr>
              <a:t>NUMBER OF CLUSTERS</a:t>
            </a:r>
            <a:endParaRPr sz="2600" b="1">
              <a:latin typeface="Oswald"/>
              <a:ea typeface="Oswald"/>
              <a:cs typeface="Oswald"/>
              <a:sym typeface="Oswald"/>
            </a:endParaRPr>
          </a:p>
        </p:txBody>
      </p:sp>
      <p:sp>
        <p:nvSpPr>
          <p:cNvPr id="211" name="Google Shape;211;p30"/>
          <p:cNvSpPr txBox="1">
            <a:spLocks noGrp="1"/>
          </p:cNvSpPr>
          <p:nvPr>
            <p:ph type="body" idx="1"/>
          </p:nvPr>
        </p:nvSpPr>
        <p:spPr>
          <a:xfrm>
            <a:off x="432225" y="910825"/>
            <a:ext cx="4036800" cy="3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SzPts val="2000"/>
              <a:buNone/>
            </a:pPr>
            <a:r>
              <a:rPr lang="en" sz="2500" b="1">
                <a:latin typeface="Calibri"/>
                <a:ea typeface="Calibri"/>
                <a:cs typeface="Calibri"/>
                <a:sym typeface="Calibri"/>
              </a:rPr>
              <a:t>Elbow Method</a:t>
            </a:r>
            <a:endParaRPr sz="2500" b="1">
              <a:latin typeface="Calibri"/>
              <a:ea typeface="Calibri"/>
              <a:cs typeface="Calibri"/>
              <a:sym typeface="Calibri"/>
            </a:endParaRPr>
          </a:p>
          <a:p>
            <a:pPr marL="0" lvl="0" indent="0" algn="l" rtl="0">
              <a:lnSpc>
                <a:spcPct val="115000"/>
              </a:lnSpc>
              <a:spcBef>
                <a:spcPts val="2400"/>
              </a:spcBef>
              <a:spcAft>
                <a:spcPts val="0"/>
              </a:spcAft>
              <a:buSzPts val="2000"/>
              <a:buNone/>
            </a:pPr>
            <a:endParaRPr sz="2500" b="1">
              <a:latin typeface="Calibri"/>
              <a:ea typeface="Calibri"/>
              <a:cs typeface="Calibri"/>
              <a:sym typeface="Calibri"/>
            </a:endParaRPr>
          </a:p>
          <a:p>
            <a:pPr marL="0" lvl="0" indent="0" algn="l" rtl="0">
              <a:lnSpc>
                <a:spcPct val="115000"/>
              </a:lnSpc>
              <a:spcBef>
                <a:spcPts val="2400"/>
              </a:spcBef>
              <a:spcAft>
                <a:spcPts val="600"/>
              </a:spcAft>
              <a:buClr>
                <a:schemeClr val="dk1"/>
              </a:buClr>
              <a:buSzPts val="1100"/>
              <a:buFont typeface="Arial"/>
              <a:buNone/>
            </a:pPr>
            <a:endParaRPr sz="2300" b="1">
              <a:solidFill>
                <a:schemeClr val="dk1"/>
              </a:solidFill>
              <a:latin typeface="Times New Roman"/>
              <a:ea typeface="Times New Roman"/>
              <a:cs typeface="Times New Roman"/>
              <a:sym typeface="Times New Roman"/>
            </a:endParaRPr>
          </a:p>
        </p:txBody>
      </p:sp>
      <p:sp>
        <p:nvSpPr>
          <p:cNvPr id="212" name="Google Shape;212;p30"/>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20</a:t>
            </a:fld>
            <a:endParaRPr/>
          </a:p>
        </p:txBody>
      </p:sp>
      <p:sp>
        <p:nvSpPr>
          <p:cNvPr id="213" name="Google Shape;213;p30"/>
          <p:cNvSpPr txBox="1">
            <a:spLocks noGrp="1"/>
          </p:cNvSpPr>
          <p:nvPr>
            <p:ph type="body" idx="2"/>
          </p:nvPr>
        </p:nvSpPr>
        <p:spPr>
          <a:xfrm>
            <a:off x="4674975" y="975200"/>
            <a:ext cx="4036800" cy="37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2400" b="1">
                <a:latin typeface="Calibri"/>
                <a:ea typeface="Calibri"/>
                <a:cs typeface="Calibri"/>
                <a:sym typeface="Calibri"/>
              </a:rPr>
              <a:t>SILHOUETTE</a:t>
            </a:r>
            <a:r>
              <a:rPr lang="en" sz="2400" b="1">
                <a:solidFill>
                  <a:schemeClr val="dk1"/>
                </a:solidFill>
                <a:latin typeface="Calibri"/>
                <a:ea typeface="Calibri"/>
                <a:cs typeface="Calibri"/>
                <a:sym typeface="Calibri"/>
              </a:rPr>
              <a:t> </a:t>
            </a:r>
            <a:endParaRPr sz="2400" b="1">
              <a:solidFill>
                <a:schemeClr val="dk1"/>
              </a:solidFill>
              <a:latin typeface="Calibri"/>
              <a:ea typeface="Calibri"/>
              <a:cs typeface="Calibri"/>
              <a:sym typeface="Calibri"/>
            </a:endParaRPr>
          </a:p>
        </p:txBody>
      </p:sp>
      <p:pic>
        <p:nvPicPr>
          <p:cNvPr id="214" name="Google Shape;214;p30"/>
          <p:cNvPicPr preferRelativeResize="0"/>
          <p:nvPr/>
        </p:nvPicPr>
        <p:blipFill rotWithShape="1">
          <a:blip r:embed="rId3">
            <a:alphaModFix/>
          </a:blip>
          <a:srcRect/>
          <a:stretch/>
        </p:blipFill>
        <p:spPr>
          <a:xfrm>
            <a:off x="432225" y="1960950"/>
            <a:ext cx="3704000" cy="2346725"/>
          </a:xfrm>
          <a:prstGeom prst="rect">
            <a:avLst/>
          </a:prstGeom>
          <a:noFill/>
          <a:ln>
            <a:noFill/>
          </a:ln>
        </p:spPr>
      </p:pic>
      <p:pic>
        <p:nvPicPr>
          <p:cNvPr id="215" name="Google Shape;215;p30"/>
          <p:cNvPicPr preferRelativeResize="0"/>
          <p:nvPr/>
        </p:nvPicPr>
        <p:blipFill rotWithShape="1">
          <a:blip r:embed="rId4">
            <a:alphaModFix/>
          </a:blip>
          <a:srcRect/>
          <a:stretch/>
        </p:blipFill>
        <p:spPr>
          <a:xfrm>
            <a:off x="4469025" y="1960950"/>
            <a:ext cx="4242750" cy="2346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CLUSTERS</a:t>
            </a:r>
            <a:endParaRPr sz="2600">
              <a:latin typeface="Oswald"/>
              <a:ea typeface="Oswald"/>
              <a:cs typeface="Oswald"/>
              <a:sym typeface="Oswald"/>
            </a:endParaRPr>
          </a:p>
        </p:txBody>
      </p:sp>
      <p:sp>
        <p:nvSpPr>
          <p:cNvPr id="221" name="Google Shape;221;p31"/>
          <p:cNvSpPr txBox="1">
            <a:spLocks noGrp="1"/>
          </p:cNvSpPr>
          <p:nvPr>
            <p:ph type="body" idx="1"/>
          </p:nvPr>
        </p:nvSpPr>
        <p:spPr>
          <a:xfrm>
            <a:off x="500775" y="938975"/>
            <a:ext cx="4419600" cy="3870600"/>
          </a:xfrm>
          <a:prstGeom prst="rect">
            <a:avLst/>
          </a:prstGeom>
          <a:noFill/>
          <a:ln>
            <a:noFill/>
          </a:ln>
        </p:spPr>
        <p:txBody>
          <a:bodyPr spcFirstLastPara="1" wrap="square" lIns="91425" tIns="91425" rIns="91425" bIns="91425" anchor="t" anchorCtr="0">
            <a:noAutofit/>
          </a:bodyPr>
          <a:lstStyle/>
          <a:p>
            <a:pPr marL="914400" lvl="0" indent="0" algn="l" rtl="0">
              <a:lnSpc>
                <a:spcPct val="100000"/>
              </a:lnSpc>
              <a:spcBef>
                <a:spcPts val="600"/>
              </a:spcBef>
              <a:spcAft>
                <a:spcPts val="0"/>
              </a:spcAft>
              <a:buSzPts val="2400"/>
              <a:buNone/>
            </a:pPr>
            <a:endParaRPr sz="1500">
              <a:latin typeface="Times New Roman"/>
              <a:ea typeface="Times New Roman"/>
              <a:cs typeface="Times New Roman"/>
              <a:sym typeface="Times New Roman"/>
            </a:endParaRPr>
          </a:p>
        </p:txBody>
      </p:sp>
      <p:sp>
        <p:nvSpPr>
          <p:cNvPr id="222" name="Google Shape;222;p31"/>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21</a:t>
            </a:fld>
            <a:endParaRPr/>
          </a:p>
        </p:txBody>
      </p:sp>
      <p:pic>
        <p:nvPicPr>
          <p:cNvPr id="223" name="Google Shape;223;p31"/>
          <p:cNvPicPr preferRelativeResize="0"/>
          <p:nvPr/>
        </p:nvPicPr>
        <p:blipFill rotWithShape="1">
          <a:blip r:embed="rId3">
            <a:alphaModFix/>
          </a:blip>
          <a:srcRect/>
          <a:stretch/>
        </p:blipFill>
        <p:spPr>
          <a:xfrm>
            <a:off x="500775" y="1012100"/>
            <a:ext cx="4419600" cy="3629025"/>
          </a:xfrm>
          <a:prstGeom prst="rect">
            <a:avLst/>
          </a:prstGeom>
          <a:noFill/>
          <a:ln>
            <a:noFill/>
          </a:ln>
        </p:spPr>
      </p:pic>
      <p:sp>
        <p:nvSpPr>
          <p:cNvPr id="224" name="Google Shape;224;p31"/>
          <p:cNvSpPr txBox="1"/>
          <p:nvPr/>
        </p:nvSpPr>
        <p:spPr>
          <a:xfrm>
            <a:off x="5154225" y="1012100"/>
            <a:ext cx="3568200" cy="15393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chemeClr val="lt1"/>
              </a:buClr>
              <a:buSzPts val="2200"/>
              <a:buFont typeface="Calibri"/>
              <a:buChar char="●"/>
            </a:pPr>
            <a:r>
              <a:rPr lang="en" sz="2200" b="1" i="0" u="none" strike="noStrike" cap="none">
                <a:solidFill>
                  <a:schemeClr val="lt1"/>
                </a:solidFill>
                <a:latin typeface="Calibri"/>
                <a:ea typeface="Calibri"/>
                <a:cs typeface="Calibri"/>
                <a:sym typeface="Calibri"/>
              </a:rPr>
              <a:t>Cluster 0 (Gold)</a:t>
            </a:r>
            <a:endParaRPr sz="2200" b="1" i="0" u="none" strike="noStrike" cap="none">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Times New Roman"/>
              <a:buChar char="●"/>
            </a:pPr>
            <a:r>
              <a:rPr lang="en" sz="2200" b="1" i="0" u="none" strike="noStrike" cap="none">
                <a:solidFill>
                  <a:schemeClr val="lt1"/>
                </a:solidFill>
                <a:latin typeface="Times New Roman"/>
                <a:ea typeface="Times New Roman"/>
                <a:cs typeface="Times New Roman"/>
                <a:sym typeface="Times New Roman"/>
              </a:rPr>
              <a:t>Cluster 1 (Silver)</a:t>
            </a:r>
            <a:endParaRPr sz="2200" b="1" i="0" u="none" strike="noStrike" cap="none">
              <a:solidFill>
                <a:schemeClr val="lt1"/>
              </a:solidFill>
              <a:latin typeface="Times New Roman"/>
              <a:ea typeface="Times New Roman"/>
              <a:cs typeface="Times New Roman"/>
              <a:sym typeface="Times New Roman"/>
            </a:endParaRPr>
          </a:p>
          <a:p>
            <a:pPr marL="457200" marR="0" lvl="0" indent="-368300" algn="l" rtl="0">
              <a:lnSpc>
                <a:spcPct val="100000"/>
              </a:lnSpc>
              <a:spcBef>
                <a:spcPts val="0"/>
              </a:spcBef>
              <a:spcAft>
                <a:spcPts val="0"/>
              </a:spcAft>
              <a:buClr>
                <a:schemeClr val="lt1"/>
              </a:buClr>
              <a:buSzPts val="2200"/>
              <a:buFont typeface="Calibri"/>
              <a:buChar char="●"/>
            </a:pPr>
            <a:r>
              <a:rPr lang="en" sz="2200" b="1" i="0" u="none" strike="noStrike" cap="none">
                <a:solidFill>
                  <a:schemeClr val="lt1"/>
                </a:solidFill>
                <a:latin typeface="Calibri"/>
                <a:ea typeface="Calibri"/>
                <a:cs typeface="Calibri"/>
                <a:sym typeface="Calibri"/>
              </a:rPr>
              <a:t>Cluster 2 (Bronze)</a:t>
            </a:r>
            <a:endParaRPr sz="2200" b="1" i="0" u="none" strike="noStrike" cap="none">
              <a:solidFill>
                <a:schemeClr val="lt1"/>
              </a:solidFill>
              <a:latin typeface="Calibri"/>
              <a:ea typeface="Calibri"/>
              <a:cs typeface="Calibri"/>
              <a:sym typeface="Calibri"/>
            </a:endParaRPr>
          </a:p>
          <a:p>
            <a:pPr marL="457200" marR="0" lvl="0" indent="-368300" algn="l" rtl="0">
              <a:lnSpc>
                <a:spcPct val="100000"/>
              </a:lnSpc>
              <a:spcBef>
                <a:spcPts val="0"/>
              </a:spcBef>
              <a:spcAft>
                <a:spcPts val="0"/>
              </a:spcAft>
              <a:buClr>
                <a:schemeClr val="lt1"/>
              </a:buClr>
              <a:buSzPts val="2200"/>
              <a:buFont typeface="Calibri"/>
              <a:buChar char="●"/>
            </a:pPr>
            <a:r>
              <a:rPr lang="en" sz="2200" b="1" i="0" u="none" strike="noStrike" cap="none">
                <a:solidFill>
                  <a:schemeClr val="lt1"/>
                </a:solidFill>
                <a:latin typeface="Calibri"/>
                <a:ea typeface="Calibri"/>
                <a:cs typeface="Calibri"/>
                <a:sym typeface="Calibri"/>
              </a:rPr>
              <a:t>Cluster 3 (Platinum)</a:t>
            </a:r>
            <a:endParaRPr sz="2200" b="1" i="0" u="none" strike="noStrike" cap="non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8"/>
        <p:cNvGrpSpPr/>
        <p:nvPr/>
      </p:nvGrpSpPr>
      <p:grpSpPr>
        <a:xfrm>
          <a:off x="0" y="0"/>
          <a:ext cx="0" cy="0"/>
          <a:chOff x="0" y="0"/>
          <a:chExt cx="0" cy="0"/>
        </a:xfrm>
      </p:grpSpPr>
      <p:sp>
        <p:nvSpPr>
          <p:cNvPr id="229" name="Google Shape;229;p32"/>
          <p:cNvSpPr txBox="1">
            <a:spLocks noGrp="1"/>
          </p:cNvSpPr>
          <p:nvPr>
            <p:ph type="body" idx="1"/>
          </p:nvPr>
        </p:nvSpPr>
        <p:spPr>
          <a:xfrm>
            <a:off x="500775" y="938975"/>
            <a:ext cx="7971000" cy="3870600"/>
          </a:xfrm>
          <a:prstGeom prst="rect">
            <a:avLst/>
          </a:prstGeom>
          <a:noFill/>
          <a:ln>
            <a:noFill/>
          </a:ln>
        </p:spPr>
        <p:txBody>
          <a:bodyPr spcFirstLastPara="1" wrap="square" lIns="91425" tIns="91425" rIns="91425" bIns="91425" anchor="t" anchorCtr="0">
            <a:noAutofit/>
          </a:bodyPr>
          <a:lstStyle/>
          <a:p>
            <a:pPr marL="457200" marR="330200" lvl="0" indent="0" algn="just" rtl="0">
              <a:lnSpc>
                <a:spcPct val="100000"/>
              </a:lnSpc>
              <a:spcBef>
                <a:spcPts val="0"/>
              </a:spcBef>
              <a:spcAft>
                <a:spcPts val="0"/>
              </a:spcAft>
              <a:buSzPts val="2400"/>
              <a:buNone/>
            </a:pPr>
            <a:endParaRPr sz="18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500">
              <a:latin typeface="Times New Roman"/>
              <a:ea typeface="Times New Roman"/>
              <a:cs typeface="Times New Roman"/>
              <a:sym typeface="Times New Roman"/>
            </a:endParaRPr>
          </a:p>
        </p:txBody>
      </p:sp>
      <p:sp>
        <p:nvSpPr>
          <p:cNvPr id="230" name="Google Shape;230;p3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22</a:t>
            </a:fld>
            <a:endParaRPr/>
          </a:p>
        </p:txBody>
      </p:sp>
      <p:pic>
        <p:nvPicPr>
          <p:cNvPr id="231" name="Google Shape;231;p32"/>
          <p:cNvPicPr preferRelativeResize="0"/>
          <p:nvPr/>
        </p:nvPicPr>
        <p:blipFill rotWithShape="1">
          <a:blip r:embed="rId3">
            <a:alphaModFix/>
          </a:blip>
          <a:srcRect/>
          <a:stretch/>
        </p:blipFill>
        <p:spPr>
          <a:xfrm>
            <a:off x="589350" y="1004900"/>
            <a:ext cx="7882425" cy="360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5"/>
        <p:cNvGrpSpPr/>
        <p:nvPr/>
      </p:nvGrpSpPr>
      <p:grpSpPr>
        <a:xfrm>
          <a:off x="0" y="0"/>
          <a:ext cx="0" cy="0"/>
          <a:chOff x="0" y="0"/>
          <a:chExt cx="0" cy="0"/>
        </a:xfrm>
      </p:grpSpPr>
      <p:sp>
        <p:nvSpPr>
          <p:cNvPr id="236" name="Google Shape;236;p33"/>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23</a:t>
            </a:fld>
            <a:endParaRPr/>
          </a:p>
        </p:txBody>
      </p:sp>
      <p:sp>
        <p:nvSpPr>
          <p:cNvPr id="237" name="Google Shape;237;p33"/>
          <p:cNvSpPr txBox="1"/>
          <p:nvPr/>
        </p:nvSpPr>
        <p:spPr>
          <a:xfrm>
            <a:off x="535775" y="332175"/>
            <a:ext cx="80688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 sz="2600" b="1" i="0" u="none" strike="noStrike" cap="none">
                <a:solidFill>
                  <a:schemeClr val="lt1"/>
                </a:solidFill>
                <a:latin typeface="Oswald"/>
                <a:ea typeface="Oswald"/>
                <a:cs typeface="Oswald"/>
                <a:sym typeface="Oswald"/>
              </a:rPr>
              <a:t>BUSINESS INSIGHTS</a:t>
            </a:r>
            <a:endParaRPr sz="2600" b="1" i="0" u="none" strike="noStrike" cap="none">
              <a:solidFill>
                <a:schemeClr val="lt1"/>
              </a:solidFill>
              <a:latin typeface="Oswald"/>
              <a:ea typeface="Oswald"/>
              <a:cs typeface="Oswald"/>
              <a:sym typeface="Oswald"/>
            </a:endParaRPr>
          </a:p>
        </p:txBody>
      </p:sp>
      <p:sp>
        <p:nvSpPr>
          <p:cNvPr id="238" name="Google Shape;238;p33"/>
          <p:cNvSpPr txBox="1">
            <a:spLocks noGrp="1"/>
          </p:cNvSpPr>
          <p:nvPr>
            <p:ph type="title"/>
          </p:nvPr>
        </p:nvSpPr>
        <p:spPr>
          <a:xfrm>
            <a:off x="782850" y="205989"/>
            <a:ext cx="7578300" cy="1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endParaRPr/>
          </a:p>
        </p:txBody>
      </p:sp>
      <p:sp>
        <p:nvSpPr>
          <p:cNvPr id="239" name="Google Shape;239;p33"/>
          <p:cNvSpPr txBox="1">
            <a:spLocks noGrp="1"/>
          </p:cNvSpPr>
          <p:nvPr>
            <p:ph type="body" idx="1"/>
          </p:nvPr>
        </p:nvSpPr>
        <p:spPr>
          <a:xfrm>
            <a:off x="442050" y="901575"/>
            <a:ext cx="5440800" cy="3702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600" b="1">
                <a:latin typeface="Calibri"/>
                <a:ea typeface="Calibri"/>
                <a:cs typeface="Calibri"/>
                <a:sym typeface="Calibri"/>
              </a:rPr>
              <a:t>Cluster 0 (Gold):</a:t>
            </a:r>
            <a:r>
              <a:rPr lang="en" sz="1600">
                <a:latin typeface="Calibri"/>
                <a:ea typeface="Calibri"/>
                <a:cs typeface="Calibri"/>
                <a:sym typeface="Calibri"/>
              </a:rPr>
              <a:t> Customers of cluster 0 have a pretty good credit limit and balance but these customers have a very low one-off purchase and purchases in comparison to cash advance. This means they take more cash advance and spend less through purchasing. These customers should be given schemes accordingly to increase their purchase which will indirectly increase one-off purchase and installment purchases.</a:t>
            </a:r>
            <a:endParaRPr sz="1600">
              <a:latin typeface="Calibri"/>
              <a:ea typeface="Calibri"/>
              <a:cs typeface="Calibri"/>
              <a:sym typeface="Calibri"/>
            </a:endParaRPr>
          </a:p>
          <a:p>
            <a:pPr marL="0" lvl="0" indent="0" algn="just" rtl="0">
              <a:lnSpc>
                <a:spcPct val="100000"/>
              </a:lnSpc>
              <a:spcBef>
                <a:spcPts val="0"/>
              </a:spcBef>
              <a:spcAft>
                <a:spcPts val="0"/>
              </a:spcAft>
              <a:buClr>
                <a:schemeClr val="dk1"/>
              </a:buClr>
              <a:buSzPts val="1100"/>
              <a:buFont typeface="Arial"/>
              <a:buNone/>
            </a:pPr>
            <a:endParaRPr sz="1600">
              <a:latin typeface="Calibri"/>
              <a:ea typeface="Calibri"/>
              <a:cs typeface="Calibri"/>
              <a:sym typeface="Calibri"/>
            </a:endParaRPr>
          </a:p>
          <a:p>
            <a:pPr marL="0" lvl="0" indent="0" algn="just" rtl="0">
              <a:lnSpc>
                <a:spcPct val="100000"/>
              </a:lnSpc>
              <a:spcBef>
                <a:spcPts val="0"/>
              </a:spcBef>
              <a:spcAft>
                <a:spcPts val="0"/>
              </a:spcAft>
              <a:buClr>
                <a:schemeClr val="dk1"/>
              </a:buClr>
              <a:buSzPts val="1100"/>
              <a:buFont typeface="Arial"/>
              <a:buNone/>
            </a:pPr>
            <a:endParaRPr sz="1600">
              <a:latin typeface="Calibri"/>
              <a:ea typeface="Calibri"/>
              <a:cs typeface="Calibri"/>
              <a:sym typeface="Calibri"/>
            </a:endParaRPr>
          </a:p>
          <a:p>
            <a:pPr marL="0" lvl="0" indent="0" algn="just" rtl="0">
              <a:lnSpc>
                <a:spcPct val="100000"/>
              </a:lnSpc>
              <a:spcBef>
                <a:spcPts val="0"/>
              </a:spcBef>
              <a:spcAft>
                <a:spcPts val="0"/>
              </a:spcAft>
              <a:buClr>
                <a:schemeClr val="dk1"/>
              </a:buClr>
              <a:buSzPts val="1100"/>
              <a:buFont typeface="Arial"/>
              <a:buNone/>
            </a:pPr>
            <a:r>
              <a:rPr lang="en" sz="1600" b="1">
                <a:latin typeface="Calibri"/>
                <a:ea typeface="Calibri"/>
                <a:cs typeface="Calibri"/>
                <a:sym typeface="Calibri"/>
              </a:rPr>
              <a:t>Cluster 1 (Silver):</a:t>
            </a:r>
            <a:r>
              <a:rPr lang="en" sz="1600">
                <a:latin typeface="Calibri"/>
                <a:ea typeface="Calibri"/>
                <a:cs typeface="Calibri"/>
                <a:sym typeface="Calibri"/>
              </a:rPr>
              <a:t> Credit limit of customers of cluster 1 is lowest amongst all. These customers have a low balance but they have quite high purchase and installment purchases. These customers have a very low one-off purchase and cash advance.</a:t>
            </a:r>
            <a:endParaRPr sz="1600">
              <a:latin typeface="Calibri"/>
              <a:ea typeface="Calibri"/>
              <a:cs typeface="Calibri"/>
              <a:sym typeface="Calibri"/>
            </a:endParaRPr>
          </a:p>
          <a:p>
            <a:pPr marL="0" lvl="0" indent="0" algn="l" rtl="0">
              <a:lnSpc>
                <a:spcPct val="100000"/>
              </a:lnSpc>
              <a:spcBef>
                <a:spcPts val="1200"/>
              </a:spcBef>
              <a:spcAft>
                <a:spcPts val="0"/>
              </a:spcAft>
              <a:buSzPts val="2400"/>
              <a:buNone/>
            </a:pPr>
            <a:endParaRPr/>
          </a:p>
        </p:txBody>
      </p:sp>
      <p:pic>
        <p:nvPicPr>
          <p:cNvPr id="240" name="Google Shape;240;p33"/>
          <p:cNvPicPr preferRelativeResize="0"/>
          <p:nvPr/>
        </p:nvPicPr>
        <p:blipFill rotWithShape="1">
          <a:blip r:embed="rId3">
            <a:alphaModFix/>
          </a:blip>
          <a:srcRect/>
          <a:stretch/>
        </p:blipFill>
        <p:spPr>
          <a:xfrm>
            <a:off x="5882850" y="1053975"/>
            <a:ext cx="2839675" cy="2910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4"/>
        <p:cNvGrpSpPr/>
        <p:nvPr/>
      </p:nvGrpSpPr>
      <p:grpSpPr>
        <a:xfrm>
          <a:off x="0" y="0"/>
          <a:ext cx="0" cy="0"/>
          <a:chOff x="0" y="0"/>
          <a:chExt cx="0" cy="0"/>
        </a:xfrm>
      </p:grpSpPr>
      <p:sp>
        <p:nvSpPr>
          <p:cNvPr id="245" name="Google Shape;245;p34"/>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24</a:t>
            </a:fld>
            <a:endParaRPr/>
          </a:p>
        </p:txBody>
      </p:sp>
      <p:sp>
        <p:nvSpPr>
          <p:cNvPr id="246" name="Google Shape;246;p34"/>
          <p:cNvSpPr txBox="1"/>
          <p:nvPr/>
        </p:nvSpPr>
        <p:spPr>
          <a:xfrm>
            <a:off x="535775" y="332175"/>
            <a:ext cx="8068800" cy="585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 sz="2600" b="1" i="0" u="none" strike="noStrike" cap="none">
                <a:solidFill>
                  <a:schemeClr val="lt1"/>
                </a:solidFill>
                <a:latin typeface="Oswald"/>
                <a:ea typeface="Oswald"/>
                <a:cs typeface="Oswald"/>
                <a:sym typeface="Oswald"/>
              </a:rPr>
              <a:t>BUSINESS INSIGHTS</a:t>
            </a:r>
            <a:endParaRPr sz="2600" b="1" i="0" u="none" strike="noStrike" cap="none">
              <a:solidFill>
                <a:schemeClr val="lt1"/>
              </a:solidFill>
              <a:latin typeface="Oswald"/>
              <a:ea typeface="Oswald"/>
              <a:cs typeface="Oswald"/>
              <a:sym typeface="Oswald"/>
            </a:endParaRPr>
          </a:p>
        </p:txBody>
      </p:sp>
      <p:sp>
        <p:nvSpPr>
          <p:cNvPr id="247" name="Google Shape;247;p34"/>
          <p:cNvSpPr txBox="1">
            <a:spLocks noGrp="1"/>
          </p:cNvSpPr>
          <p:nvPr>
            <p:ph type="title"/>
          </p:nvPr>
        </p:nvSpPr>
        <p:spPr>
          <a:xfrm>
            <a:off x="782850" y="205989"/>
            <a:ext cx="7578300" cy="1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endParaRPr/>
          </a:p>
        </p:txBody>
      </p:sp>
      <p:sp>
        <p:nvSpPr>
          <p:cNvPr id="248" name="Google Shape;248;p34"/>
          <p:cNvSpPr txBox="1">
            <a:spLocks noGrp="1"/>
          </p:cNvSpPr>
          <p:nvPr>
            <p:ph type="body" idx="1"/>
          </p:nvPr>
        </p:nvSpPr>
        <p:spPr>
          <a:xfrm>
            <a:off x="442050" y="901575"/>
            <a:ext cx="5440800" cy="3702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400"/>
              <a:buNone/>
            </a:pPr>
            <a:r>
              <a:rPr lang="en" sz="1600" b="1">
                <a:latin typeface="Calibri"/>
                <a:ea typeface="Calibri"/>
                <a:cs typeface="Calibri"/>
                <a:sym typeface="Calibri"/>
              </a:rPr>
              <a:t>Cluster 2 (Bronze)</a:t>
            </a:r>
            <a:r>
              <a:rPr lang="en" sz="1600">
                <a:latin typeface="Calibri"/>
                <a:ea typeface="Calibri"/>
                <a:cs typeface="Calibri"/>
                <a:sym typeface="Calibri"/>
              </a:rPr>
              <a:t>: These customers have a good credit limit but their balance, one-off purchase, purchases, installment purchases is very low. So, these customers should be encouraged by giving schemes to spend more and to increase the balance by keeping a minimum balance</a:t>
            </a:r>
            <a:endParaRPr sz="1600">
              <a:latin typeface="Calibri"/>
              <a:ea typeface="Calibri"/>
              <a:cs typeface="Calibri"/>
              <a:sym typeface="Calibri"/>
            </a:endParaRPr>
          </a:p>
          <a:p>
            <a:pPr marL="0" lvl="0" indent="0" algn="just" rtl="0">
              <a:lnSpc>
                <a:spcPct val="100000"/>
              </a:lnSpc>
              <a:spcBef>
                <a:spcPts val="0"/>
              </a:spcBef>
              <a:spcAft>
                <a:spcPts val="0"/>
              </a:spcAft>
              <a:buSzPts val="2400"/>
              <a:buNone/>
            </a:pPr>
            <a:endParaRPr sz="1600">
              <a:latin typeface="Calibri"/>
              <a:ea typeface="Calibri"/>
              <a:cs typeface="Calibri"/>
              <a:sym typeface="Calibri"/>
            </a:endParaRPr>
          </a:p>
          <a:p>
            <a:pPr marL="0" lvl="0" indent="0" algn="just" rtl="0">
              <a:lnSpc>
                <a:spcPct val="100000"/>
              </a:lnSpc>
              <a:spcBef>
                <a:spcPts val="0"/>
              </a:spcBef>
              <a:spcAft>
                <a:spcPts val="0"/>
              </a:spcAft>
              <a:buSzPts val="2400"/>
              <a:buNone/>
            </a:pPr>
            <a:endParaRPr sz="1600">
              <a:latin typeface="Calibri"/>
              <a:ea typeface="Calibri"/>
              <a:cs typeface="Calibri"/>
              <a:sym typeface="Calibri"/>
            </a:endParaRPr>
          </a:p>
          <a:p>
            <a:pPr marL="0" lvl="0" indent="0" algn="just" rtl="0">
              <a:lnSpc>
                <a:spcPct val="100000"/>
              </a:lnSpc>
              <a:spcBef>
                <a:spcPts val="0"/>
              </a:spcBef>
              <a:spcAft>
                <a:spcPts val="0"/>
              </a:spcAft>
              <a:buSzPts val="2400"/>
              <a:buNone/>
            </a:pPr>
            <a:endParaRPr sz="1600">
              <a:latin typeface="Calibri"/>
              <a:ea typeface="Calibri"/>
              <a:cs typeface="Calibri"/>
              <a:sym typeface="Calibri"/>
            </a:endParaRPr>
          </a:p>
          <a:p>
            <a:pPr marL="0" lvl="0" indent="0" algn="just" rtl="0">
              <a:lnSpc>
                <a:spcPct val="100000"/>
              </a:lnSpc>
              <a:spcBef>
                <a:spcPts val="0"/>
              </a:spcBef>
              <a:spcAft>
                <a:spcPts val="0"/>
              </a:spcAft>
              <a:buSzPts val="2400"/>
              <a:buNone/>
            </a:pPr>
            <a:r>
              <a:rPr lang="en" sz="1600" b="1">
                <a:latin typeface="Calibri"/>
                <a:ea typeface="Calibri"/>
                <a:cs typeface="Calibri"/>
                <a:sym typeface="Calibri"/>
              </a:rPr>
              <a:t>Cluster 3 (Platinum)</a:t>
            </a:r>
            <a:r>
              <a:rPr lang="en" sz="1600">
                <a:latin typeface="Calibri"/>
                <a:ea typeface="Calibri"/>
                <a:cs typeface="Calibri"/>
                <a:sym typeface="Calibri"/>
              </a:rPr>
              <a:t>: These customers have the highest credit limit and one-off purchase followed by purchases and installment purchases. They have highest payment of all clusters. These customers should be encouraged to keep decent balance in their account by keeping a minimum balance rul</a:t>
            </a:r>
            <a:r>
              <a:rPr lang="en" sz="1600">
                <a:solidFill>
                  <a:schemeClr val="dk1"/>
                </a:solidFill>
                <a:latin typeface="Calibri"/>
                <a:ea typeface="Calibri"/>
                <a:cs typeface="Calibri"/>
                <a:sym typeface="Calibri"/>
              </a:rPr>
              <a:t>e</a:t>
            </a:r>
            <a:endParaRPr sz="1600">
              <a:solidFill>
                <a:schemeClr val="dk1"/>
              </a:solidFill>
              <a:latin typeface="Calibri"/>
              <a:ea typeface="Calibri"/>
              <a:cs typeface="Calibri"/>
              <a:sym typeface="Calibri"/>
            </a:endParaRPr>
          </a:p>
          <a:p>
            <a:pPr marL="0" lvl="0" indent="0" algn="l" rtl="0">
              <a:lnSpc>
                <a:spcPct val="150000"/>
              </a:lnSpc>
              <a:spcBef>
                <a:spcPts val="1200"/>
              </a:spcBef>
              <a:spcAft>
                <a:spcPts val="1200"/>
              </a:spcAft>
              <a:buSzPts val="2400"/>
              <a:buNone/>
            </a:pPr>
            <a:endParaRPr sz="1700" b="1">
              <a:solidFill>
                <a:schemeClr val="dk1"/>
              </a:solidFill>
              <a:latin typeface="Calibri"/>
              <a:ea typeface="Calibri"/>
              <a:cs typeface="Calibri"/>
              <a:sym typeface="Calibri"/>
            </a:endParaRPr>
          </a:p>
        </p:txBody>
      </p:sp>
      <p:pic>
        <p:nvPicPr>
          <p:cNvPr id="249" name="Google Shape;249;p34"/>
          <p:cNvPicPr preferRelativeResize="0"/>
          <p:nvPr/>
        </p:nvPicPr>
        <p:blipFill rotWithShape="1">
          <a:blip r:embed="rId3">
            <a:alphaModFix/>
          </a:blip>
          <a:srcRect/>
          <a:stretch/>
        </p:blipFill>
        <p:spPr>
          <a:xfrm>
            <a:off x="5882850" y="978975"/>
            <a:ext cx="2956350" cy="295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53"/>
        <p:cNvGrpSpPr/>
        <p:nvPr/>
      </p:nvGrpSpPr>
      <p:grpSpPr>
        <a:xfrm>
          <a:off x="0" y="0"/>
          <a:ext cx="0" cy="0"/>
          <a:chOff x="0" y="0"/>
          <a:chExt cx="0" cy="0"/>
        </a:xfrm>
      </p:grpSpPr>
      <p:sp>
        <p:nvSpPr>
          <p:cNvPr id="254" name="Google Shape;254;p35"/>
          <p:cNvSpPr txBox="1">
            <a:spLocks noGrp="1"/>
          </p:cNvSpPr>
          <p:nvPr>
            <p:ph type="body" idx="1"/>
          </p:nvPr>
        </p:nvSpPr>
        <p:spPr>
          <a:xfrm>
            <a:off x="500775" y="1693075"/>
            <a:ext cx="7971000" cy="124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2400"/>
              <a:buNone/>
            </a:pPr>
            <a:r>
              <a:rPr lang="en" sz="6900" b="1">
                <a:latin typeface="Oswald"/>
                <a:ea typeface="Oswald"/>
                <a:cs typeface="Oswald"/>
                <a:sym typeface="Oswald"/>
              </a:rPr>
              <a:t>MODEL 2</a:t>
            </a:r>
            <a:endParaRPr sz="6900" b="1">
              <a:latin typeface="Oswald"/>
              <a:ea typeface="Oswald"/>
              <a:cs typeface="Oswald"/>
              <a:sym typeface="Oswald"/>
            </a:endParaRPr>
          </a:p>
        </p:txBody>
      </p:sp>
      <p:sp>
        <p:nvSpPr>
          <p:cNvPr id="255" name="Google Shape;255;p35"/>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NUMBER OF CLUSTERS</a:t>
            </a:r>
            <a:endParaRPr sz="2600" b="1">
              <a:latin typeface="Oswald"/>
              <a:ea typeface="Oswald"/>
              <a:cs typeface="Oswald"/>
              <a:sym typeface="Oswald"/>
            </a:endParaRPr>
          </a:p>
        </p:txBody>
      </p:sp>
      <p:sp>
        <p:nvSpPr>
          <p:cNvPr id="261" name="Google Shape;261;p36"/>
          <p:cNvSpPr txBox="1">
            <a:spLocks noGrp="1"/>
          </p:cNvSpPr>
          <p:nvPr>
            <p:ph type="body" idx="1"/>
          </p:nvPr>
        </p:nvSpPr>
        <p:spPr>
          <a:xfrm>
            <a:off x="450050" y="1291975"/>
            <a:ext cx="4019100" cy="348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SzPts val="2000"/>
              <a:buNone/>
            </a:pPr>
            <a:r>
              <a:rPr lang="en" sz="1800" b="1">
                <a:latin typeface="Oswald"/>
                <a:ea typeface="Oswald"/>
                <a:cs typeface="Oswald"/>
                <a:sym typeface="Oswald"/>
              </a:rPr>
              <a:t>ELBOW METHOD</a:t>
            </a:r>
            <a:endParaRPr sz="1800" b="1">
              <a:latin typeface="Oswald"/>
              <a:ea typeface="Oswald"/>
              <a:cs typeface="Oswald"/>
              <a:sym typeface="Oswald"/>
            </a:endParaRPr>
          </a:p>
          <a:p>
            <a:pPr marL="0" lvl="0" indent="0" algn="l" rtl="0">
              <a:lnSpc>
                <a:spcPct val="115000"/>
              </a:lnSpc>
              <a:spcBef>
                <a:spcPts val="2400"/>
              </a:spcBef>
              <a:spcAft>
                <a:spcPts val="600"/>
              </a:spcAft>
              <a:buClr>
                <a:schemeClr val="dk1"/>
              </a:buClr>
              <a:buSzPts val="1100"/>
              <a:buFont typeface="Arial"/>
              <a:buNone/>
            </a:pPr>
            <a:endParaRPr sz="2500" b="1">
              <a:latin typeface="Oswald"/>
              <a:ea typeface="Oswald"/>
              <a:cs typeface="Oswald"/>
              <a:sym typeface="Oswald"/>
            </a:endParaRPr>
          </a:p>
        </p:txBody>
      </p:sp>
      <p:sp>
        <p:nvSpPr>
          <p:cNvPr id="262" name="Google Shape;262;p36"/>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26</a:t>
            </a:fld>
            <a:endParaRPr/>
          </a:p>
        </p:txBody>
      </p:sp>
      <p:sp>
        <p:nvSpPr>
          <p:cNvPr id="263" name="Google Shape;263;p36"/>
          <p:cNvSpPr txBox="1">
            <a:spLocks noGrp="1"/>
          </p:cNvSpPr>
          <p:nvPr>
            <p:ph type="body" idx="2"/>
          </p:nvPr>
        </p:nvSpPr>
        <p:spPr>
          <a:xfrm>
            <a:off x="4674975" y="1364750"/>
            <a:ext cx="4122600" cy="341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sz="1800" b="1">
                <a:latin typeface="Oswald"/>
                <a:ea typeface="Oswald"/>
                <a:cs typeface="Oswald"/>
                <a:sym typeface="Oswald"/>
              </a:rPr>
              <a:t>SILHOUETTE </a:t>
            </a:r>
            <a:endParaRPr sz="1800">
              <a:latin typeface="Oswald"/>
              <a:ea typeface="Oswald"/>
              <a:cs typeface="Oswald"/>
              <a:sym typeface="Oswald"/>
            </a:endParaRPr>
          </a:p>
        </p:txBody>
      </p:sp>
      <p:pic>
        <p:nvPicPr>
          <p:cNvPr id="264" name="Google Shape;264;p36"/>
          <p:cNvPicPr preferRelativeResize="0"/>
          <p:nvPr/>
        </p:nvPicPr>
        <p:blipFill rotWithShape="1">
          <a:blip r:embed="rId3">
            <a:alphaModFix/>
          </a:blip>
          <a:srcRect/>
          <a:stretch/>
        </p:blipFill>
        <p:spPr>
          <a:xfrm>
            <a:off x="450050" y="2071700"/>
            <a:ext cx="3729050" cy="2286000"/>
          </a:xfrm>
          <a:prstGeom prst="rect">
            <a:avLst/>
          </a:prstGeom>
          <a:noFill/>
          <a:ln>
            <a:noFill/>
          </a:ln>
        </p:spPr>
      </p:pic>
      <p:pic>
        <p:nvPicPr>
          <p:cNvPr id="265" name="Google Shape;265;p36"/>
          <p:cNvPicPr preferRelativeResize="0"/>
          <p:nvPr/>
        </p:nvPicPr>
        <p:blipFill rotWithShape="1">
          <a:blip r:embed="rId4">
            <a:alphaModFix/>
          </a:blip>
          <a:srcRect/>
          <a:stretch/>
        </p:blipFill>
        <p:spPr>
          <a:xfrm>
            <a:off x="4402950" y="2071700"/>
            <a:ext cx="4457700" cy="228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69"/>
        <p:cNvGrpSpPr/>
        <p:nvPr/>
      </p:nvGrpSpPr>
      <p:grpSpPr>
        <a:xfrm>
          <a:off x="0" y="0"/>
          <a:ext cx="0" cy="0"/>
          <a:chOff x="0" y="0"/>
          <a:chExt cx="0" cy="0"/>
        </a:xfrm>
      </p:grpSpPr>
      <p:sp>
        <p:nvSpPr>
          <p:cNvPr id="270" name="Google Shape;270;p37"/>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600" b="1">
                <a:latin typeface="Oswald"/>
                <a:ea typeface="Oswald"/>
                <a:cs typeface="Oswald"/>
                <a:sym typeface="Oswald"/>
              </a:rPr>
              <a:t>CLUSTERS</a:t>
            </a:r>
            <a:endParaRPr sz="2600" b="1">
              <a:latin typeface="Oswald"/>
              <a:ea typeface="Oswald"/>
              <a:cs typeface="Oswald"/>
              <a:sym typeface="Oswald"/>
            </a:endParaRPr>
          </a:p>
        </p:txBody>
      </p:sp>
      <p:sp>
        <p:nvSpPr>
          <p:cNvPr id="271" name="Google Shape;271;p37"/>
          <p:cNvSpPr txBox="1">
            <a:spLocks noGrp="1"/>
          </p:cNvSpPr>
          <p:nvPr>
            <p:ph type="body" idx="1"/>
          </p:nvPr>
        </p:nvSpPr>
        <p:spPr>
          <a:xfrm>
            <a:off x="5100650" y="917525"/>
            <a:ext cx="3739500" cy="38706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Calibri"/>
              <a:buChar char="●"/>
            </a:pPr>
            <a:r>
              <a:rPr lang="en" sz="1800" b="1">
                <a:latin typeface="Calibri"/>
                <a:ea typeface="Calibri"/>
                <a:cs typeface="Calibri"/>
                <a:sym typeface="Calibri"/>
              </a:rPr>
              <a:t>GROUP 0- Middle Class But Good Buyers</a:t>
            </a:r>
            <a:endParaRPr sz="1800" b="1">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 sz="1800" b="1">
                <a:latin typeface="Calibri"/>
                <a:ea typeface="Calibri"/>
                <a:cs typeface="Calibri"/>
                <a:sym typeface="Calibri"/>
              </a:rPr>
              <a:t>Group 1 - Rich But Purchase less</a:t>
            </a:r>
            <a:endParaRPr sz="1800" b="1">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 sz="1800" b="1">
                <a:latin typeface="Calibri"/>
                <a:ea typeface="Calibri"/>
                <a:cs typeface="Calibri"/>
                <a:sym typeface="Calibri"/>
              </a:rPr>
              <a:t>Group 2- Cream Customers</a:t>
            </a:r>
            <a:endParaRPr sz="1800" b="1">
              <a:latin typeface="Calibri"/>
              <a:ea typeface="Calibri"/>
              <a:cs typeface="Calibri"/>
              <a:sym typeface="Calibri"/>
            </a:endParaRPr>
          </a:p>
          <a:p>
            <a:pPr marL="457200" lvl="0" indent="-330200" algn="l" rtl="0">
              <a:lnSpc>
                <a:spcPct val="100000"/>
              </a:lnSpc>
              <a:spcBef>
                <a:spcPts val="0"/>
              </a:spcBef>
              <a:spcAft>
                <a:spcPts val="0"/>
              </a:spcAft>
              <a:buSzPts val="1600"/>
              <a:buFont typeface="Calibri"/>
              <a:buChar char="●"/>
            </a:pPr>
            <a:r>
              <a:rPr lang="en" sz="1800" b="1">
                <a:latin typeface="Calibri"/>
                <a:ea typeface="Calibri"/>
                <a:cs typeface="Calibri"/>
                <a:sym typeface="Calibri"/>
              </a:rPr>
              <a:t>Group 3 -Poor and Inert</a:t>
            </a:r>
            <a:r>
              <a:rPr lang="en" sz="1600" b="1">
                <a:latin typeface="Calibri"/>
                <a:ea typeface="Calibri"/>
                <a:cs typeface="Calibri"/>
                <a:sym typeface="Calibri"/>
              </a:rPr>
              <a:t> </a:t>
            </a:r>
            <a:r>
              <a:rPr lang="en" sz="1000" b="1">
                <a:latin typeface="Calibri"/>
                <a:ea typeface="Calibri"/>
                <a:cs typeface="Calibri"/>
                <a:sym typeface="Calibri"/>
              </a:rPr>
              <a:t>           </a:t>
            </a:r>
            <a:r>
              <a:rPr lang="en" sz="1000">
                <a:latin typeface="Calibri"/>
                <a:ea typeface="Calibri"/>
                <a:cs typeface="Calibri"/>
                <a:sym typeface="Calibri"/>
              </a:rPr>
              <a:t>                                                                                                        </a:t>
            </a:r>
            <a:endParaRPr/>
          </a:p>
        </p:txBody>
      </p:sp>
      <p:sp>
        <p:nvSpPr>
          <p:cNvPr id="272" name="Google Shape;272;p37"/>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27</a:t>
            </a:fld>
            <a:endParaRPr/>
          </a:p>
        </p:txBody>
      </p:sp>
      <p:pic>
        <p:nvPicPr>
          <p:cNvPr id="273" name="Google Shape;273;p37"/>
          <p:cNvPicPr preferRelativeResize="0"/>
          <p:nvPr/>
        </p:nvPicPr>
        <p:blipFill rotWithShape="1">
          <a:blip r:embed="rId3">
            <a:alphaModFix/>
          </a:blip>
          <a:srcRect/>
          <a:stretch/>
        </p:blipFill>
        <p:spPr>
          <a:xfrm>
            <a:off x="404350" y="1121063"/>
            <a:ext cx="4567726" cy="3463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77"/>
        <p:cNvGrpSpPr/>
        <p:nvPr/>
      </p:nvGrpSpPr>
      <p:grpSpPr>
        <a:xfrm>
          <a:off x="0" y="0"/>
          <a:ext cx="0" cy="0"/>
          <a:chOff x="0" y="0"/>
          <a:chExt cx="0" cy="0"/>
        </a:xfrm>
      </p:grpSpPr>
      <p:sp>
        <p:nvSpPr>
          <p:cNvPr id="278" name="Google Shape;278;p38"/>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28</a:t>
            </a:fld>
            <a:endParaRPr/>
          </a:p>
        </p:txBody>
      </p:sp>
      <p:pic>
        <p:nvPicPr>
          <p:cNvPr id="279" name="Google Shape;279;p38"/>
          <p:cNvPicPr preferRelativeResize="0"/>
          <p:nvPr/>
        </p:nvPicPr>
        <p:blipFill rotWithShape="1">
          <a:blip r:embed="rId3">
            <a:alphaModFix/>
          </a:blip>
          <a:srcRect/>
          <a:stretch/>
        </p:blipFill>
        <p:spPr>
          <a:xfrm>
            <a:off x="366713" y="1363275"/>
            <a:ext cx="8410575" cy="3171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83"/>
        <p:cNvGrpSpPr/>
        <p:nvPr/>
      </p:nvGrpSpPr>
      <p:grpSpPr>
        <a:xfrm>
          <a:off x="0" y="0"/>
          <a:ext cx="0" cy="0"/>
          <a:chOff x="0" y="0"/>
          <a:chExt cx="0" cy="0"/>
        </a:xfrm>
      </p:grpSpPr>
      <p:sp>
        <p:nvSpPr>
          <p:cNvPr id="284" name="Google Shape;284;p39"/>
          <p:cNvSpPr txBox="1">
            <a:spLocks noGrp="1"/>
          </p:cNvSpPr>
          <p:nvPr>
            <p:ph type="title"/>
          </p:nvPr>
        </p:nvSpPr>
        <p:spPr>
          <a:xfrm>
            <a:off x="782850" y="205995"/>
            <a:ext cx="7578300" cy="70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BUSINESS INSIGHTS AND RECOMMENDATION</a:t>
            </a:r>
            <a:endParaRPr sz="2600">
              <a:latin typeface="Oswald"/>
              <a:ea typeface="Oswald"/>
              <a:cs typeface="Oswald"/>
              <a:sym typeface="Oswald"/>
            </a:endParaRPr>
          </a:p>
        </p:txBody>
      </p:sp>
      <p:sp>
        <p:nvSpPr>
          <p:cNvPr id="285" name="Google Shape;285;p39"/>
          <p:cNvSpPr txBox="1">
            <a:spLocks noGrp="1"/>
          </p:cNvSpPr>
          <p:nvPr>
            <p:ph type="body" idx="1"/>
          </p:nvPr>
        </p:nvSpPr>
        <p:spPr>
          <a:xfrm>
            <a:off x="380925" y="814850"/>
            <a:ext cx="4137000" cy="403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600" b="1">
                <a:latin typeface="Calibri"/>
                <a:ea typeface="Calibri"/>
                <a:cs typeface="Calibri"/>
                <a:sym typeface="Calibri"/>
              </a:rPr>
              <a:t>GROUP 0 - Middle Class But Good Buyers</a:t>
            </a:r>
            <a:endParaRPr sz="1600" b="1">
              <a:latin typeface="Calibri"/>
              <a:ea typeface="Calibri"/>
              <a:cs typeface="Calibri"/>
              <a:sym typeface="Calibri"/>
            </a:endParaRPr>
          </a:p>
          <a:p>
            <a:pPr marL="0" lvl="0" indent="0" algn="l" rtl="0">
              <a:lnSpc>
                <a:spcPct val="100000"/>
              </a:lnSpc>
              <a:spcBef>
                <a:spcPts val="600"/>
              </a:spcBef>
              <a:spcAft>
                <a:spcPts val="0"/>
              </a:spcAft>
              <a:buSzPts val="2000"/>
              <a:buNone/>
            </a:pPr>
            <a:r>
              <a:rPr lang="en" sz="1500">
                <a:latin typeface="Calibri"/>
                <a:ea typeface="Calibri"/>
                <a:cs typeface="Calibri"/>
                <a:sym typeface="Calibri"/>
              </a:rPr>
              <a:t>                                                                                                                     </a:t>
            </a:r>
            <a:r>
              <a:rPr lang="en" sz="1600">
                <a:latin typeface="Calibri"/>
                <a:ea typeface="Calibri"/>
                <a:cs typeface="Calibri"/>
                <a:sym typeface="Calibri"/>
              </a:rPr>
              <a:t>BUSINESS INSIGHTS: Their Balance is very less but still they purchase without taking much cash advance and prefer installments to do the purchases.They make sure to repay the installments on time.        </a:t>
            </a:r>
            <a:endParaRPr sz="1600">
              <a:latin typeface="Calibri"/>
              <a:ea typeface="Calibri"/>
              <a:cs typeface="Calibri"/>
              <a:sym typeface="Calibri"/>
            </a:endParaRPr>
          </a:p>
          <a:p>
            <a:pPr marL="0" lvl="0" indent="0" algn="l" rtl="0">
              <a:lnSpc>
                <a:spcPct val="100000"/>
              </a:lnSpc>
              <a:spcBef>
                <a:spcPts val="600"/>
              </a:spcBef>
              <a:spcAft>
                <a:spcPts val="0"/>
              </a:spcAft>
              <a:buClr>
                <a:schemeClr val="dk1"/>
              </a:buClr>
              <a:buSzPts val="1100"/>
              <a:buFont typeface="Arial"/>
              <a:buNone/>
            </a:pPr>
            <a:r>
              <a:rPr lang="en" sz="1600">
                <a:latin typeface="Calibri"/>
                <a:ea typeface="Calibri"/>
                <a:cs typeface="Calibri"/>
                <a:sym typeface="Calibri"/>
              </a:rPr>
              <a:t>BUSINESS RECOMMENDATION : These are good customers and even with less balance are managing to purchase So we should give them schemes where they can have discounts on some expensive products so that they are attracted to buy more stuff since they are frequent buyers.They are quite a number of people in this group so the company should definitely focus more on them</a:t>
            </a:r>
            <a:r>
              <a:rPr lang="en" sz="1100">
                <a:latin typeface="Calibri"/>
                <a:ea typeface="Calibri"/>
                <a:cs typeface="Calibri"/>
                <a:sym typeface="Calibri"/>
              </a:rPr>
              <a:t>.</a:t>
            </a:r>
            <a:endParaRPr sz="1100">
              <a:latin typeface="Calibri"/>
              <a:ea typeface="Calibri"/>
              <a:cs typeface="Calibri"/>
              <a:sym typeface="Calibri"/>
            </a:endParaRPr>
          </a:p>
          <a:p>
            <a:pPr marL="0" lvl="0" indent="0" algn="l" rtl="0">
              <a:lnSpc>
                <a:spcPct val="100000"/>
              </a:lnSpc>
              <a:spcBef>
                <a:spcPts val="600"/>
              </a:spcBef>
              <a:spcAft>
                <a:spcPts val="0"/>
              </a:spcAft>
              <a:buSzPts val="2000"/>
              <a:buNone/>
            </a:pPr>
            <a:endParaRPr sz="1100">
              <a:latin typeface="Calibri"/>
              <a:ea typeface="Calibri"/>
              <a:cs typeface="Calibri"/>
              <a:sym typeface="Calibri"/>
            </a:endParaRPr>
          </a:p>
          <a:p>
            <a:pPr marL="0" lvl="0" indent="0" algn="l" rtl="0">
              <a:lnSpc>
                <a:spcPct val="100000"/>
              </a:lnSpc>
              <a:spcBef>
                <a:spcPts val="600"/>
              </a:spcBef>
              <a:spcAft>
                <a:spcPts val="0"/>
              </a:spcAft>
              <a:buClr>
                <a:schemeClr val="dk1"/>
              </a:buClr>
              <a:buSzPts val="1100"/>
              <a:buFont typeface="Arial"/>
              <a:buNone/>
            </a:pPr>
            <a:endParaRPr sz="2400"/>
          </a:p>
          <a:p>
            <a:pPr marL="0" lvl="0" indent="0" algn="l" rtl="0">
              <a:lnSpc>
                <a:spcPct val="100000"/>
              </a:lnSpc>
              <a:spcBef>
                <a:spcPts val="600"/>
              </a:spcBef>
              <a:spcAft>
                <a:spcPts val="0"/>
              </a:spcAft>
              <a:buSzPts val="2000"/>
              <a:buNone/>
            </a:pPr>
            <a:endParaRPr sz="1500">
              <a:latin typeface="Times New Roman"/>
              <a:ea typeface="Times New Roman"/>
              <a:cs typeface="Times New Roman"/>
              <a:sym typeface="Times New Roman"/>
            </a:endParaRPr>
          </a:p>
        </p:txBody>
      </p:sp>
      <p:sp>
        <p:nvSpPr>
          <p:cNvPr id="286" name="Google Shape;286;p39"/>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29</a:t>
            </a:fld>
            <a:endParaRPr/>
          </a:p>
        </p:txBody>
      </p:sp>
      <p:sp>
        <p:nvSpPr>
          <p:cNvPr id="287" name="Google Shape;287;p39"/>
          <p:cNvSpPr txBox="1">
            <a:spLocks noGrp="1"/>
          </p:cNvSpPr>
          <p:nvPr>
            <p:ph type="body" idx="2"/>
          </p:nvPr>
        </p:nvSpPr>
        <p:spPr>
          <a:xfrm>
            <a:off x="4674978" y="1364748"/>
            <a:ext cx="3418500" cy="293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endParaRPr/>
          </a:p>
        </p:txBody>
      </p:sp>
      <p:pic>
        <p:nvPicPr>
          <p:cNvPr id="288" name="Google Shape;288;p39"/>
          <p:cNvPicPr preferRelativeResize="0"/>
          <p:nvPr/>
        </p:nvPicPr>
        <p:blipFill rotWithShape="1">
          <a:blip r:embed="rId3">
            <a:alphaModFix/>
          </a:blip>
          <a:srcRect/>
          <a:stretch/>
        </p:blipFill>
        <p:spPr>
          <a:xfrm>
            <a:off x="4819224" y="1309238"/>
            <a:ext cx="3839001" cy="3044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782850" y="205996"/>
            <a:ext cx="7578300" cy="75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b="1">
                <a:latin typeface="Oswald"/>
                <a:ea typeface="Oswald"/>
                <a:cs typeface="Oswald"/>
                <a:sym typeface="Oswald"/>
              </a:rPr>
              <a:t>JOURNEY</a:t>
            </a:r>
            <a:endParaRPr sz="2600" b="1">
              <a:latin typeface="Oswald"/>
              <a:ea typeface="Oswald"/>
              <a:cs typeface="Oswald"/>
              <a:sym typeface="Oswald"/>
            </a:endParaRPr>
          </a:p>
        </p:txBody>
      </p:sp>
      <p:sp>
        <p:nvSpPr>
          <p:cNvPr id="65" name="Google Shape;65;p13"/>
          <p:cNvSpPr txBox="1">
            <a:spLocks noGrp="1"/>
          </p:cNvSpPr>
          <p:nvPr>
            <p:ph type="sldNum" idx="12"/>
          </p:nvPr>
        </p:nvSpPr>
        <p:spPr>
          <a:xfrm>
            <a:off x="-125" y="4903155"/>
            <a:ext cx="9144000" cy="21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pic>
        <p:nvPicPr>
          <p:cNvPr id="66" name="Google Shape;66;p13"/>
          <p:cNvPicPr preferRelativeResize="0"/>
          <p:nvPr/>
        </p:nvPicPr>
        <p:blipFill>
          <a:blip r:embed="rId3">
            <a:alphaModFix/>
          </a:blip>
          <a:stretch>
            <a:fillRect/>
          </a:stretch>
        </p:blipFill>
        <p:spPr>
          <a:xfrm>
            <a:off x="5509150" y="1998900"/>
            <a:ext cx="3381849" cy="2771700"/>
          </a:xfrm>
          <a:prstGeom prst="rect">
            <a:avLst/>
          </a:prstGeom>
          <a:noFill/>
          <a:ln>
            <a:noFill/>
          </a:ln>
        </p:spPr>
      </p:pic>
      <p:graphicFrame>
        <p:nvGraphicFramePr>
          <p:cNvPr id="67" name="Google Shape;67;p13"/>
          <p:cNvGraphicFramePr/>
          <p:nvPr>
            <p:extLst>
              <p:ext uri="{D42A27DB-BD31-4B8C-83A1-F6EECF244321}">
                <p14:modId xmlns:p14="http://schemas.microsoft.com/office/powerpoint/2010/main" val="1332274650"/>
              </p:ext>
            </p:extLst>
          </p:nvPr>
        </p:nvGraphicFramePr>
        <p:xfrm>
          <a:off x="292488" y="962900"/>
          <a:ext cx="5122875" cy="4151346"/>
        </p:xfrm>
        <a:graphic>
          <a:graphicData uri="http://schemas.openxmlformats.org/drawingml/2006/table">
            <a:tbl>
              <a:tblPr>
                <a:noFill/>
                <a:tableStyleId>{B8B14A9C-C11C-4640-9609-9B4400937081}</a:tableStyleId>
              </a:tblPr>
              <a:tblGrid>
                <a:gridCol w="1707625">
                  <a:extLst>
                    <a:ext uri="{9D8B030D-6E8A-4147-A177-3AD203B41FA5}">
                      <a16:colId xmlns:a16="http://schemas.microsoft.com/office/drawing/2014/main" val="20000"/>
                    </a:ext>
                  </a:extLst>
                </a:gridCol>
                <a:gridCol w="1707625">
                  <a:extLst>
                    <a:ext uri="{9D8B030D-6E8A-4147-A177-3AD203B41FA5}">
                      <a16:colId xmlns:a16="http://schemas.microsoft.com/office/drawing/2014/main" val="20001"/>
                    </a:ext>
                  </a:extLst>
                </a:gridCol>
                <a:gridCol w="1707625">
                  <a:extLst>
                    <a:ext uri="{9D8B030D-6E8A-4147-A177-3AD203B41FA5}">
                      <a16:colId xmlns:a16="http://schemas.microsoft.com/office/drawing/2014/main" val="20002"/>
                    </a:ext>
                  </a:extLst>
                </a:gridCol>
              </a:tblGrid>
              <a:tr h="3675950">
                <a:tc>
                  <a:txBody>
                    <a:bodyPr/>
                    <a:lstStyle/>
                    <a:p>
                      <a:pPr marL="0" lvl="0" indent="0" algn="l" rtl="0">
                        <a:spcBef>
                          <a:spcPts val="0"/>
                        </a:spcBef>
                        <a:spcAft>
                          <a:spcPts val="0"/>
                        </a:spcAft>
                        <a:buNone/>
                      </a:pPr>
                      <a:r>
                        <a:rPr lang="en" sz="1600">
                          <a:solidFill>
                            <a:schemeClr val="lt1"/>
                          </a:solidFill>
                          <a:latin typeface="Calibri"/>
                          <a:ea typeface="Calibri"/>
                          <a:cs typeface="Calibri"/>
                          <a:sym typeface="Calibri"/>
                        </a:rPr>
                        <a:t>TECHNICAL</a:t>
                      </a:r>
                      <a:endParaRPr sz="1600">
                        <a:solidFill>
                          <a:schemeClr val="lt1"/>
                        </a:solidFill>
                        <a:latin typeface="Calibri"/>
                        <a:ea typeface="Calibri"/>
                        <a:cs typeface="Calibri"/>
                        <a:sym typeface="Calibri"/>
                      </a:endParaRPr>
                    </a:p>
                    <a:p>
                      <a:pPr marL="0" lvl="0" indent="0" algn="l" rtl="0">
                        <a:spcBef>
                          <a:spcPts val="0"/>
                        </a:spcBef>
                        <a:spcAft>
                          <a:spcPts val="0"/>
                        </a:spcAft>
                        <a:buNone/>
                      </a:pPr>
                      <a:endParaRPr sz="1600">
                        <a:solidFill>
                          <a:schemeClr val="lt1"/>
                        </a:solidFill>
                        <a:latin typeface="Calibri"/>
                        <a:ea typeface="Calibri"/>
                        <a:cs typeface="Calibri"/>
                        <a:sym typeface="Calibri"/>
                      </a:endParaRPr>
                    </a:p>
                    <a:p>
                      <a:pPr marL="0" lvl="0" indent="0" algn="l" rtl="0">
                        <a:spcBef>
                          <a:spcPts val="0"/>
                        </a:spcBef>
                        <a:spcAft>
                          <a:spcPts val="0"/>
                        </a:spcAft>
                        <a:buNone/>
                      </a:pPr>
                      <a:endParaRPr sz="160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Char char="●"/>
                      </a:pPr>
                      <a:r>
                        <a:rPr lang="en" sz="1600">
                          <a:solidFill>
                            <a:schemeClr val="lt1"/>
                          </a:solidFill>
                        </a:rPr>
                        <a:t>Numpy</a:t>
                      </a:r>
                      <a:endParaRPr sz="1600">
                        <a:solidFill>
                          <a:schemeClr val="lt1"/>
                        </a:solidFill>
                      </a:endParaRPr>
                    </a:p>
                    <a:p>
                      <a:pPr marL="457200" lvl="0" indent="-298450" algn="l" rtl="0">
                        <a:lnSpc>
                          <a:spcPct val="115000"/>
                        </a:lnSpc>
                        <a:spcBef>
                          <a:spcPts val="0"/>
                        </a:spcBef>
                        <a:spcAft>
                          <a:spcPts val="0"/>
                        </a:spcAft>
                        <a:buClr>
                          <a:schemeClr val="lt1"/>
                        </a:buClr>
                        <a:buSzPts val="1100"/>
                        <a:buChar char="●"/>
                      </a:pPr>
                      <a:r>
                        <a:rPr lang="en" sz="1600">
                          <a:solidFill>
                            <a:schemeClr val="lt1"/>
                          </a:solidFill>
                        </a:rPr>
                        <a:t>Pandas</a:t>
                      </a:r>
                      <a:endParaRPr sz="1600">
                        <a:solidFill>
                          <a:schemeClr val="lt1"/>
                        </a:solidFill>
                      </a:endParaRPr>
                    </a:p>
                    <a:p>
                      <a:pPr marL="457200" lvl="0" indent="-298450" algn="l" rtl="0">
                        <a:lnSpc>
                          <a:spcPct val="115000"/>
                        </a:lnSpc>
                        <a:spcBef>
                          <a:spcPts val="0"/>
                        </a:spcBef>
                        <a:spcAft>
                          <a:spcPts val="0"/>
                        </a:spcAft>
                        <a:buClr>
                          <a:schemeClr val="lt1"/>
                        </a:buClr>
                        <a:buSzPts val="1100"/>
                        <a:buChar char="●"/>
                      </a:pPr>
                      <a:r>
                        <a:rPr lang="en" sz="1600">
                          <a:solidFill>
                            <a:schemeClr val="lt1"/>
                          </a:solidFill>
                        </a:rPr>
                        <a:t>Matplotlib</a:t>
                      </a:r>
                      <a:endParaRPr sz="1600">
                        <a:solidFill>
                          <a:schemeClr val="lt1"/>
                        </a:solidFill>
                      </a:endParaRPr>
                    </a:p>
                    <a:p>
                      <a:pPr marL="457200" lvl="0" indent="-298450" algn="l" rtl="0">
                        <a:lnSpc>
                          <a:spcPct val="115000"/>
                        </a:lnSpc>
                        <a:spcBef>
                          <a:spcPts val="0"/>
                        </a:spcBef>
                        <a:spcAft>
                          <a:spcPts val="0"/>
                        </a:spcAft>
                        <a:buClr>
                          <a:schemeClr val="lt1"/>
                        </a:buClr>
                        <a:buSzPts val="1100"/>
                        <a:buChar char="●"/>
                      </a:pPr>
                      <a:r>
                        <a:rPr lang="en" sz="1600">
                          <a:solidFill>
                            <a:schemeClr val="lt1"/>
                          </a:solidFill>
                        </a:rPr>
                        <a:t>Seaborn</a:t>
                      </a:r>
                      <a:endParaRPr sz="1600">
                        <a:solidFill>
                          <a:schemeClr val="lt1"/>
                        </a:solidFill>
                      </a:endParaRPr>
                    </a:p>
                    <a:p>
                      <a:pPr marL="457200" lvl="0" indent="-298450" algn="l" rtl="0">
                        <a:lnSpc>
                          <a:spcPct val="115000"/>
                        </a:lnSpc>
                        <a:spcBef>
                          <a:spcPts val="0"/>
                        </a:spcBef>
                        <a:spcAft>
                          <a:spcPts val="0"/>
                        </a:spcAft>
                        <a:buClr>
                          <a:schemeClr val="lt1"/>
                        </a:buClr>
                        <a:buSzPts val="1100"/>
                        <a:buChar char="●"/>
                      </a:pPr>
                      <a:r>
                        <a:rPr lang="en" sz="1600">
                          <a:solidFill>
                            <a:schemeClr val="lt1"/>
                          </a:solidFill>
                        </a:rPr>
                        <a:t>Sklearn</a:t>
                      </a:r>
                      <a:endParaRPr sz="1600">
                        <a:solidFill>
                          <a:schemeClr val="lt1"/>
                        </a:solidFill>
                      </a:endParaRPr>
                    </a:p>
                    <a:p>
                      <a:pPr marL="457200" lvl="0" indent="-298450" algn="l" rtl="0">
                        <a:lnSpc>
                          <a:spcPct val="115000"/>
                        </a:lnSpc>
                        <a:spcBef>
                          <a:spcPts val="0"/>
                        </a:spcBef>
                        <a:spcAft>
                          <a:spcPts val="0"/>
                        </a:spcAft>
                        <a:buClr>
                          <a:schemeClr val="lt1"/>
                        </a:buClr>
                        <a:buSzPts val="1100"/>
                        <a:buChar char="●"/>
                      </a:pPr>
                      <a:r>
                        <a:rPr lang="en" sz="1600">
                          <a:solidFill>
                            <a:schemeClr val="lt1"/>
                          </a:solidFill>
                        </a:rPr>
                        <a:t>Flask</a:t>
                      </a:r>
                      <a:endParaRPr sz="1600">
                        <a:solidFill>
                          <a:schemeClr val="lt1"/>
                        </a:solidFill>
                      </a:endParaRPr>
                    </a:p>
                    <a:p>
                      <a:pPr marL="457200" lvl="0" indent="-298450" algn="l" rtl="0">
                        <a:lnSpc>
                          <a:spcPct val="115000"/>
                        </a:lnSpc>
                        <a:spcBef>
                          <a:spcPts val="0"/>
                        </a:spcBef>
                        <a:spcAft>
                          <a:spcPts val="0"/>
                        </a:spcAft>
                        <a:buClr>
                          <a:schemeClr val="lt1"/>
                        </a:buClr>
                        <a:buSzPts val="1100"/>
                        <a:buChar char="●"/>
                      </a:pPr>
                      <a:r>
                        <a:rPr lang="en" sz="1600">
                          <a:solidFill>
                            <a:schemeClr val="lt1"/>
                          </a:solidFill>
                        </a:rPr>
                        <a:t>HTML</a:t>
                      </a:r>
                      <a:endParaRPr sz="1600">
                        <a:solidFill>
                          <a:schemeClr val="lt1"/>
                        </a:solidFill>
                      </a:endParaRPr>
                    </a:p>
                    <a:p>
                      <a:pPr marL="457200" lvl="0" indent="-330200" algn="l" rtl="0">
                        <a:lnSpc>
                          <a:spcPct val="115000"/>
                        </a:lnSpc>
                        <a:spcBef>
                          <a:spcPts val="0"/>
                        </a:spcBef>
                        <a:spcAft>
                          <a:spcPts val="0"/>
                        </a:spcAft>
                        <a:buClr>
                          <a:schemeClr val="lt1"/>
                        </a:buClr>
                        <a:buSzPts val="1600"/>
                        <a:buChar char="●"/>
                      </a:pPr>
                      <a:r>
                        <a:rPr lang="en" sz="1600">
                          <a:solidFill>
                            <a:schemeClr val="lt1"/>
                          </a:solidFill>
                        </a:rPr>
                        <a:t>CSS</a:t>
                      </a:r>
                      <a:endParaRPr sz="1600">
                        <a:solidFill>
                          <a:schemeClr val="lt1"/>
                        </a:solidFill>
                      </a:endParaRPr>
                    </a:p>
                    <a:p>
                      <a:pPr marL="457200" lvl="0" indent="0" algn="l" rtl="0">
                        <a:lnSpc>
                          <a:spcPct val="115000"/>
                        </a:lnSpc>
                        <a:spcBef>
                          <a:spcPts val="1200"/>
                        </a:spcBef>
                        <a:spcAft>
                          <a:spcPts val="0"/>
                        </a:spcAft>
                        <a:buNone/>
                      </a:pPr>
                      <a:endParaRPr sz="1600">
                        <a:solidFill>
                          <a:schemeClr val="lt1"/>
                        </a:solidFill>
                      </a:endParaRPr>
                    </a:p>
                    <a:p>
                      <a:pPr marL="0" lvl="0" indent="0" algn="l" rtl="0">
                        <a:spcBef>
                          <a:spcPts val="1200"/>
                        </a:spcBef>
                        <a:spcAft>
                          <a:spcPts val="0"/>
                        </a:spcAft>
                        <a:buNone/>
                      </a:pPr>
                      <a:endParaRPr sz="16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600" dirty="0">
                          <a:solidFill>
                            <a:schemeClr val="lt1"/>
                          </a:solidFill>
                          <a:latin typeface="Calibri"/>
                          <a:ea typeface="Calibri"/>
                          <a:cs typeface="Calibri"/>
                          <a:sym typeface="Calibri"/>
                        </a:rPr>
                        <a:t>CONCEPTS</a:t>
                      </a:r>
                    </a:p>
                    <a:p>
                      <a:pPr marL="0" lvl="0" indent="0" algn="l" rtl="0">
                        <a:spcBef>
                          <a:spcPts val="0"/>
                        </a:spcBef>
                        <a:spcAft>
                          <a:spcPts val="0"/>
                        </a:spcAft>
                        <a:buNone/>
                      </a:pPr>
                      <a:endParaRPr sz="1600" dirty="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dirty="0">
                          <a:solidFill>
                            <a:schemeClr val="lt1"/>
                          </a:solidFill>
                          <a:latin typeface="Calibri"/>
                          <a:ea typeface="Calibri"/>
                          <a:cs typeface="Calibri"/>
                          <a:sym typeface="Calibri"/>
                        </a:rPr>
                        <a:t>EDA</a:t>
                      </a:r>
                      <a:endParaRPr sz="1600" dirty="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dirty="0">
                          <a:solidFill>
                            <a:schemeClr val="lt1"/>
                          </a:solidFill>
                          <a:latin typeface="Calibri"/>
                          <a:ea typeface="Calibri"/>
                          <a:cs typeface="Calibri"/>
                          <a:sym typeface="Calibri"/>
                        </a:rPr>
                        <a:t>Feature Engineering</a:t>
                      </a:r>
                      <a:endParaRPr sz="1600" dirty="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dirty="0">
                          <a:solidFill>
                            <a:schemeClr val="lt1"/>
                          </a:solidFill>
                          <a:latin typeface="Calibri"/>
                          <a:ea typeface="Calibri"/>
                          <a:cs typeface="Calibri"/>
                          <a:sym typeface="Calibri"/>
                        </a:rPr>
                        <a:t>Machine Learning</a:t>
                      </a:r>
                      <a:endParaRPr sz="1600" dirty="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dirty="0">
                          <a:solidFill>
                            <a:schemeClr val="lt1"/>
                          </a:solidFill>
                          <a:latin typeface="Calibri"/>
                          <a:ea typeface="Calibri"/>
                          <a:cs typeface="Calibri"/>
                          <a:sym typeface="Calibri"/>
                        </a:rPr>
                        <a:t>Unsupervised Learning</a:t>
                      </a:r>
                      <a:endParaRPr sz="1600" dirty="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dirty="0">
                          <a:solidFill>
                            <a:schemeClr val="lt1"/>
                          </a:solidFill>
                          <a:latin typeface="Calibri"/>
                          <a:ea typeface="Calibri"/>
                          <a:cs typeface="Calibri"/>
                          <a:sym typeface="Calibri"/>
                        </a:rPr>
                        <a:t>Kmeans</a:t>
                      </a:r>
                      <a:endParaRPr sz="1600" dirty="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dirty="0">
                          <a:solidFill>
                            <a:schemeClr val="lt1"/>
                          </a:solidFill>
                          <a:latin typeface="Calibri"/>
                          <a:ea typeface="Calibri"/>
                          <a:cs typeface="Calibri"/>
                          <a:sym typeface="Calibri"/>
                        </a:rPr>
                        <a:t>DBSCAN</a:t>
                      </a:r>
                      <a:endParaRPr sz="1600" dirty="0">
                        <a:solidFill>
                          <a:schemeClr val="lt1"/>
                        </a:solidFill>
                        <a:latin typeface="Calibri"/>
                        <a:ea typeface="Calibri"/>
                        <a:cs typeface="Calibri"/>
                        <a:sym typeface="Calibri"/>
                      </a:endParaRPr>
                    </a:p>
                    <a:p>
                      <a:pPr marL="457200" lvl="0" indent="-298450" algn="l" rtl="0">
                        <a:lnSpc>
                          <a:spcPct val="115000"/>
                        </a:lnSpc>
                        <a:spcBef>
                          <a:spcPts val="0"/>
                        </a:spcBef>
                        <a:spcAft>
                          <a:spcPts val="0"/>
                        </a:spcAft>
                        <a:buClr>
                          <a:schemeClr val="lt1"/>
                        </a:buClr>
                        <a:buSzPts val="1100"/>
                        <a:buFont typeface="Calibri"/>
                        <a:buChar char="●"/>
                      </a:pPr>
                      <a:r>
                        <a:rPr lang="en" sz="1600" dirty="0">
                          <a:solidFill>
                            <a:schemeClr val="lt1"/>
                          </a:solidFill>
                          <a:latin typeface="Calibri"/>
                          <a:ea typeface="Calibri"/>
                          <a:cs typeface="Calibri"/>
                          <a:sym typeface="Calibri"/>
                        </a:rPr>
                        <a:t>Autoencoder</a:t>
                      </a:r>
                      <a:endParaRPr sz="1600" dirty="0">
                        <a:solidFill>
                          <a:schemeClr val="lt1"/>
                        </a:solidFill>
                        <a:latin typeface="Calibri"/>
                        <a:ea typeface="Calibri"/>
                        <a:cs typeface="Calibri"/>
                        <a:sym typeface="Calibri"/>
                      </a:endParaRPr>
                    </a:p>
                    <a:p>
                      <a:pPr marL="0" lvl="0" indent="0" algn="l" rtl="0">
                        <a:spcBef>
                          <a:spcPts val="1200"/>
                        </a:spcBef>
                        <a:spcAft>
                          <a:spcPts val="0"/>
                        </a:spcAft>
                        <a:buNone/>
                      </a:pPr>
                      <a:endParaRPr sz="1600" dirty="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600" dirty="0">
                          <a:solidFill>
                            <a:schemeClr val="lt1"/>
                          </a:solidFill>
                          <a:latin typeface="Calibri"/>
                          <a:ea typeface="Calibri"/>
                          <a:cs typeface="Calibri"/>
                          <a:sym typeface="Calibri"/>
                        </a:rPr>
                        <a:t>TOOLS</a:t>
                      </a:r>
                      <a:endParaRPr sz="1600" dirty="0">
                        <a:solidFill>
                          <a:schemeClr val="lt1"/>
                        </a:solidFill>
                        <a:latin typeface="Calibri"/>
                        <a:ea typeface="Calibri"/>
                        <a:cs typeface="Calibri"/>
                        <a:sym typeface="Calibri"/>
                      </a:endParaRPr>
                    </a:p>
                    <a:p>
                      <a:pPr marL="457200" lvl="0" indent="-330200" algn="l" rtl="0">
                        <a:spcBef>
                          <a:spcPts val="0"/>
                        </a:spcBef>
                        <a:spcAft>
                          <a:spcPts val="0"/>
                        </a:spcAft>
                        <a:buClr>
                          <a:schemeClr val="lt1"/>
                        </a:buClr>
                        <a:buSzPts val="1600"/>
                        <a:buFont typeface="Calibri"/>
                        <a:buChar char="●"/>
                      </a:pPr>
                      <a:r>
                        <a:rPr lang="en" sz="1600" dirty="0">
                          <a:solidFill>
                            <a:schemeClr val="lt1"/>
                          </a:solidFill>
                          <a:latin typeface="Calibri"/>
                          <a:ea typeface="Calibri"/>
                          <a:cs typeface="Calibri"/>
                          <a:sym typeface="Calibri"/>
                        </a:rPr>
                        <a:t>GIT</a:t>
                      </a:r>
                      <a:endParaRPr sz="1600" dirty="0">
                        <a:solidFill>
                          <a:schemeClr val="lt1"/>
                        </a:solidFill>
                        <a:latin typeface="Calibri"/>
                        <a:ea typeface="Calibri"/>
                        <a:cs typeface="Calibri"/>
                        <a:sym typeface="Calibri"/>
                      </a:endParaRPr>
                    </a:p>
                    <a:p>
                      <a:pPr marL="457200" lvl="0" indent="-330200" algn="l" rtl="0">
                        <a:spcBef>
                          <a:spcPts val="0"/>
                        </a:spcBef>
                        <a:spcAft>
                          <a:spcPts val="0"/>
                        </a:spcAft>
                        <a:buClr>
                          <a:schemeClr val="lt1"/>
                        </a:buClr>
                        <a:buSzPts val="1600"/>
                        <a:buFont typeface="Calibri"/>
                        <a:buChar char="●"/>
                      </a:pPr>
                      <a:r>
                        <a:rPr lang="en" sz="1600" dirty="0">
                          <a:solidFill>
                            <a:schemeClr val="lt1"/>
                          </a:solidFill>
                          <a:latin typeface="Calibri"/>
                          <a:ea typeface="Calibri"/>
                          <a:cs typeface="Calibri"/>
                          <a:sym typeface="Calibri"/>
                        </a:rPr>
                        <a:t>Agile</a:t>
                      </a:r>
                      <a:endParaRPr sz="1600" dirty="0">
                        <a:solidFill>
                          <a:schemeClr val="lt1"/>
                        </a:solidFill>
                        <a:latin typeface="Calibri"/>
                        <a:ea typeface="Calibri"/>
                        <a:cs typeface="Calibri"/>
                        <a:sym typeface="Calibri"/>
                      </a:endParaRPr>
                    </a:p>
                    <a:p>
                      <a:pPr marL="457200" lvl="0" indent="-330200" algn="l" rtl="0">
                        <a:spcBef>
                          <a:spcPts val="0"/>
                        </a:spcBef>
                        <a:spcAft>
                          <a:spcPts val="0"/>
                        </a:spcAft>
                        <a:buClr>
                          <a:schemeClr val="lt1"/>
                        </a:buClr>
                        <a:buSzPts val="1600"/>
                        <a:buFont typeface="Calibri"/>
                        <a:buChar char="●"/>
                      </a:pPr>
                      <a:r>
                        <a:rPr lang="en" sz="1600" dirty="0">
                          <a:solidFill>
                            <a:schemeClr val="lt1"/>
                          </a:solidFill>
                          <a:latin typeface="Calibri"/>
                          <a:ea typeface="Calibri"/>
                          <a:cs typeface="Calibri"/>
                          <a:sym typeface="Calibri"/>
                        </a:rPr>
                        <a:t>Microsoft Teams</a:t>
                      </a:r>
                      <a:endParaRPr sz="1600" dirty="0">
                        <a:solidFill>
                          <a:schemeClr val="lt1"/>
                        </a:solidFill>
                        <a:latin typeface="Calibri"/>
                        <a:ea typeface="Calibri"/>
                        <a:cs typeface="Calibri"/>
                        <a:sym typeface="Calibri"/>
                      </a:endParaRPr>
                    </a:p>
                    <a:p>
                      <a:pPr marL="457200" lvl="0" indent="-330200" algn="l" rtl="0">
                        <a:spcBef>
                          <a:spcPts val="0"/>
                        </a:spcBef>
                        <a:spcAft>
                          <a:spcPts val="0"/>
                        </a:spcAft>
                        <a:buClr>
                          <a:schemeClr val="lt1"/>
                        </a:buClr>
                        <a:buSzPts val="1600"/>
                        <a:buFont typeface="Calibri"/>
                        <a:buChar char="●"/>
                      </a:pPr>
                      <a:r>
                        <a:rPr lang="en" sz="1600" dirty="0">
                          <a:solidFill>
                            <a:schemeClr val="lt1"/>
                          </a:solidFill>
                          <a:latin typeface="Calibri"/>
                          <a:ea typeface="Calibri"/>
                          <a:cs typeface="Calibri"/>
                          <a:sym typeface="Calibri"/>
                        </a:rPr>
                        <a:t>Word Documentation</a:t>
                      </a:r>
                      <a:endParaRPr sz="1600" dirty="0">
                        <a:solidFill>
                          <a:schemeClr val="lt1"/>
                        </a:solidFill>
                        <a:latin typeface="Calibri"/>
                        <a:ea typeface="Calibri"/>
                        <a:cs typeface="Calibri"/>
                        <a:sym typeface="Calibri"/>
                      </a:endParaRPr>
                    </a:p>
                    <a:p>
                      <a:pPr marL="457200" lvl="0" indent="-330200" algn="l" rtl="0">
                        <a:spcBef>
                          <a:spcPts val="0"/>
                        </a:spcBef>
                        <a:spcAft>
                          <a:spcPts val="0"/>
                        </a:spcAft>
                        <a:buClr>
                          <a:schemeClr val="lt1"/>
                        </a:buClr>
                        <a:buSzPts val="1600"/>
                        <a:buFont typeface="Calibri"/>
                        <a:buChar char="●"/>
                      </a:pPr>
                      <a:r>
                        <a:rPr lang="en" sz="1600" dirty="0">
                          <a:solidFill>
                            <a:schemeClr val="lt1"/>
                          </a:solidFill>
                          <a:latin typeface="Calibri"/>
                          <a:ea typeface="Calibri"/>
                          <a:cs typeface="Calibri"/>
                          <a:sym typeface="Calibri"/>
                        </a:rPr>
                        <a:t>Google slides presntation</a:t>
                      </a:r>
                      <a:endParaRPr sz="1600" dirty="0">
                        <a:solidFill>
                          <a:schemeClr val="lt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92"/>
        <p:cNvGrpSpPr/>
        <p:nvPr/>
      </p:nvGrpSpPr>
      <p:grpSpPr>
        <a:xfrm>
          <a:off x="0" y="0"/>
          <a:ext cx="0" cy="0"/>
          <a:chOff x="0" y="0"/>
          <a:chExt cx="0" cy="0"/>
        </a:xfrm>
      </p:grpSpPr>
      <p:sp>
        <p:nvSpPr>
          <p:cNvPr id="293" name="Google Shape;293;p40"/>
          <p:cNvSpPr txBox="1">
            <a:spLocks noGrp="1"/>
          </p:cNvSpPr>
          <p:nvPr>
            <p:ph type="title"/>
          </p:nvPr>
        </p:nvSpPr>
        <p:spPr>
          <a:xfrm>
            <a:off x="782850" y="205995"/>
            <a:ext cx="7578300" cy="70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BUSINESS INSIGHTS AND RECOMMENDATION</a:t>
            </a:r>
            <a:endParaRPr sz="2600">
              <a:latin typeface="Oswald"/>
              <a:ea typeface="Oswald"/>
              <a:cs typeface="Oswald"/>
              <a:sym typeface="Oswald"/>
            </a:endParaRPr>
          </a:p>
        </p:txBody>
      </p:sp>
      <p:sp>
        <p:nvSpPr>
          <p:cNvPr id="294" name="Google Shape;294;p40"/>
          <p:cNvSpPr txBox="1">
            <a:spLocks noGrp="1"/>
          </p:cNvSpPr>
          <p:nvPr>
            <p:ph type="body" idx="1"/>
          </p:nvPr>
        </p:nvSpPr>
        <p:spPr>
          <a:xfrm>
            <a:off x="332175" y="833675"/>
            <a:ext cx="4137000" cy="403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600" b="1">
                <a:latin typeface="Calibri"/>
                <a:ea typeface="Calibri"/>
                <a:cs typeface="Calibri"/>
                <a:sym typeface="Calibri"/>
              </a:rPr>
              <a:t>Group 1- Rich But Purchase less</a:t>
            </a:r>
            <a:endParaRPr sz="1600" b="1">
              <a:latin typeface="Calibri"/>
              <a:ea typeface="Calibri"/>
              <a:cs typeface="Calibri"/>
              <a:sym typeface="Calibri"/>
            </a:endParaRPr>
          </a:p>
          <a:p>
            <a:pPr marL="0" lvl="0" indent="0" algn="l" rtl="0">
              <a:lnSpc>
                <a:spcPct val="100000"/>
              </a:lnSpc>
              <a:spcBef>
                <a:spcPts val="600"/>
              </a:spcBef>
              <a:spcAft>
                <a:spcPts val="0"/>
              </a:spcAft>
              <a:buSzPts val="2000"/>
              <a:buNone/>
            </a:pPr>
            <a:r>
              <a:rPr lang="en" sz="1600">
                <a:latin typeface="Calibri"/>
                <a:ea typeface="Calibri"/>
                <a:cs typeface="Calibri"/>
                <a:sym typeface="Calibri"/>
              </a:rPr>
              <a:t>                                                                                                                                                        BUSINESS INSIGHTS: They are rich people with a lot of balance but not frequent buyers.Even with a lot of balance they still take a lot of cash advance to purchase suggesting that they buy expensive items.They are new customers and a few in quantity.                                                                                                                                                BUSINESS RECOMMENDATION: In order to make them shell their money we need to provide them schemes for expensive items as well as the ordinary ones which they are not buying using the credit card. If through the schemes they can spend money on that as well then they have the capacity to bring a lot of profit.</a:t>
            </a: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r>
              <a:rPr lang="en" sz="1500">
                <a:latin typeface="Calibri"/>
                <a:ea typeface="Calibri"/>
                <a:cs typeface="Calibri"/>
                <a:sym typeface="Calibri"/>
              </a:rPr>
              <a:t>                                                                                                                     </a:t>
            </a:r>
            <a:endParaRPr sz="1500">
              <a:latin typeface="Times New Roman"/>
              <a:ea typeface="Times New Roman"/>
              <a:cs typeface="Times New Roman"/>
              <a:sym typeface="Times New Roman"/>
            </a:endParaRPr>
          </a:p>
        </p:txBody>
      </p:sp>
      <p:sp>
        <p:nvSpPr>
          <p:cNvPr id="295" name="Google Shape;295;p40"/>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30</a:t>
            </a:fld>
            <a:endParaRPr/>
          </a:p>
        </p:txBody>
      </p:sp>
      <p:sp>
        <p:nvSpPr>
          <p:cNvPr id="296" name="Google Shape;296;p40"/>
          <p:cNvSpPr txBox="1">
            <a:spLocks noGrp="1"/>
          </p:cNvSpPr>
          <p:nvPr>
            <p:ph type="body" idx="2"/>
          </p:nvPr>
        </p:nvSpPr>
        <p:spPr>
          <a:xfrm>
            <a:off x="4674978" y="1364748"/>
            <a:ext cx="3418500" cy="293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endParaRPr/>
          </a:p>
        </p:txBody>
      </p:sp>
      <p:pic>
        <p:nvPicPr>
          <p:cNvPr id="297" name="Google Shape;297;p40"/>
          <p:cNvPicPr preferRelativeResize="0"/>
          <p:nvPr/>
        </p:nvPicPr>
        <p:blipFill rotWithShape="1">
          <a:blip r:embed="rId3">
            <a:alphaModFix/>
          </a:blip>
          <a:srcRect/>
          <a:stretch/>
        </p:blipFill>
        <p:spPr>
          <a:xfrm>
            <a:off x="5117925" y="981550"/>
            <a:ext cx="3019875" cy="3705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782850" y="205995"/>
            <a:ext cx="7578300" cy="70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BUSINESS INSIGHTS AND RECOMMENDATION</a:t>
            </a:r>
            <a:endParaRPr sz="2600">
              <a:latin typeface="Oswald"/>
              <a:ea typeface="Oswald"/>
              <a:cs typeface="Oswald"/>
              <a:sym typeface="Oswald"/>
            </a:endParaRPr>
          </a:p>
        </p:txBody>
      </p:sp>
      <p:sp>
        <p:nvSpPr>
          <p:cNvPr id="303" name="Google Shape;303;p41"/>
          <p:cNvSpPr txBox="1">
            <a:spLocks noGrp="1"/>
          </p:cNvSpPr>
          <p:nvPr>
            <p:ph type="body" idx="1"/>
          </p:nvPr>
        </p:nvSpPr>
        <p:spPr>
          <a:xfrm>
            <a:off x="332175" y="833675"/>
            <a:ext cx="4137000" cy="403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600" b="1">
                <a:latin typeface="Calibri"/>
                <a:ea typeface="Calibri"/>
                <a:cs typeface="Calibri"/>
                <a:sym typeface="Calibri"/>
              </a:rPr>
              <a:t>Group 2- Cream Customers</a:t>
            </a:r>
            <a:endParaRPr sz="1600" b="1">
              <a:latin typeface="Calibri"/>
              <a:ea typeface="Calibri"/>
              <a:cs typeface="Calibri"/>
              <a:sym typeface="Calibri"/>
            </a:endParaRPr>
          </a:p>
          <a:p>
            <a:pPr marL="0" lvl="0" indent="0" algn="l" rtl="0">
              <a:lnSpc>
                <a:spcPct val="100000"/>
              </a:lnSpc>
              <a:spcBef>
                <a:spcPts val="600"/>
              </a:spcBef>
              <a:spcAft>
                <a:spcPts val="0"/>
              </a:spcAft>
              <a:buSzPts val="2000"/>
              <a:buNone/>
            </a:pPr>
            <a:r>
              <a:rPr lang="en" sz="1600">
                <a:latin typeface="Calibri"/>
                <a:ea typeface="Calibri"/>
                <a:cs typeface="Calibri"/>
                <a:sym typeface="Calibri"/>
              </a:rPr>
              <a:t>                                                                                                                                                         BUSINESS INSIGHTS:These are the cream customers who have been for a long time now and even do a lot of purchases. They take minimal cash advance and installments to do purchases.They even have a good balance and can afford their buy.</a:t>
            </a: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r>
              <a:rPr lang="en" sz="1600">
                <a:latin typeface="Calibri"/>
                <a:ea typeface="Calibri"/>
                <a:cs typeface="Calibri"/>
                <a:sym typeface="Calibri"/>
              </a:rPr>
              <a:t>                                                                                                                                                  BUSINESS RECOMMENDATION: Make sure not to lose them.Come up with schemes which benefits them the most.</a:t>
            </a: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endParaRPr sz="2400"/>
          </a:p>
          <a:p>
            <a:pPr marL="0" lvl="0" indent="0" algn="l" rtl="0">
              <a:lnSpc>
                <a:spcPct val="100000"/>
              </a:lnSpc>
              <a:spcBef>
                <a:spcPts val="600"/>
              </a:spcBef>
              <a:spcAft>
                <a:spcPts val="0"/>
              </a:spcAft>
              <a:buSzPts val="2000"/>
              <a:buNone/>
            </a:pPr>
            <a:endParaRPr sz="1500">
              <a:latin typeface="Times New Roman"/>
              <a:ea typeface="Times New Roman"/>
              <a:cs typeface="Times New Roman"/>
              <a:sym typeface="Times New Roman"/>
            </a:endParaRPr>
          </a:p>
        </p:txBody>
      </p:sp>
      <p:sp>
        <p:nvSpPr>
          <p:cNvPr id="304" name="Google Shape;304;p41"/>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31</a:t>
            </a:fld>
            <a:endParaRPr/>
          </a:p>
        </p:txBody>
      </p:sp>
      <p:sp>
        <p:nvSpPr>
          <p:cNvPr id="305" name="Google Shape;305;p41"/>
          <p:cNvSpPr txBox="1">
            <a:spLocks noGrp="1"/>
          </p:cNvSpPr>
          <p:nvPr>
            <p:ph type="body" idx="2"/>
          </p:nvPr>
        </p:nvSpPr>
        <p:spPr>
          <a:xfrm>
            <a:off x="4674978" y="1364748"/>
            <a:ext cx="3418500" cy="293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endParaRPr/>
          </a:p>
        </p:txBody>
      </p:sp>
      <p:pic>
        <p:nvPicPr>
          <p:cNvPr id="306" name="Google Shape;306;p41"/>
          <p:cNvPicPr preferRelativeResize="0"/>
          <p:nvPr/>
        </p:nvPicPr>
        <p:blipFill rotWithShape="1">
          <a:blip r:embed="rId3">
            <a:alphaModFix/>
          </a:blip>
          <a:srcRect/>
          <a:stretch/>
        </p:blipFill>
        <p:spPr>
          <a:xfrm>
            <a:off x="4629150" y="1329813"/>
            <a:ext cx="3889776" cy="3003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10"/>
        <p:cNvGrpSpPr/>
        <p:nvPr/>
      </p:nvGrpSpPr>
      <p:grpSpPr>
        <a:xfrm>
          <a:off x="0" y="0"/>
          <a:ext cx="0" cy="0"/>
          <a:chOff x="0" y="0"/>
          <a:chExt cx="0" cy="0"/>
        </a:xfrm>
      </p:grpSpPr>
      <p:sp>
        <p:nvSpPr>
          <p:cNvPr id="311" name="Google Shape;311;p42"/>
          <p:cNvSpPr txBox="1">
            <a:spLocks noGrp="1"/>
          </p:cNvSpPr>
          <p:nvPr>
            <p:ph type="title"/>
          </p:nvPr>
        </p:nvSpPr>
        <p:spPr>
          <a:xfrm>
            <a:off x="782850" y="205995"/>
            <a:ext cx="7578300" cy="70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BUSINESS INSIGHTS AND RECOMMENDATION</a:t>
            </a:r>
            <a:endParaRPr sz="2600" b="1">
              <a:latin typeface="Oswald"/>
              <a:ea typeface="Oswald"/>
              <a:cs typeface="Oswald"/>
              <a:sym typeface="Oswald"/>
            </a:endParaRPr>
          </a:p>
        </p:txBody>
      </p:sp>
      <p:sp>
        <p:nvSpPr>
          <p:cNvPr id="312" name="Google Shape;312;p42"/>
          <p:cNvSpPr txBox="1">
            <a:spLocks noGrp="1"/>
          </p:cNvSpPr>
          <p:nvPr>
            <p:ph type="body" idx="1"/>
          </p:nvPr>
        </p:nvSpPr>
        <p:spPr>
          <a:xfrm>
            <a:off x="332175" y="833675"/>
            <a:ext cx="4137000" cy="403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600" b="1">
                <a:latin typeface="Calibri"/>
                <a:ea typeface="Calibri"/>
                <a:cs typeface="Calibri"/>
                <a:sym typeface="Calibri"/>
              </a:rPr>
              <a:t>Group 3- Poor and Inert      </a:t>
            </a:r>
            <a:endParaRPr sz="1600" b="1">
              <a:latin typeface="Calibri"/>
              <a:ea typeface="Calibri"/>
              <a:cs typeface="Calibri"/>
              <a:sym typeface="Calibri"/>
            </a:endParaRPr>
          </a:p>
          <a:p>
            <a:pPr marL="0" lvl="0" indent="0" algn="l" rtl="0">
              <a:lnSpc>
                <a:spcPct val="100000"/>
              </a:lnSpc>
              <a:spcBef>
                <a:spcPts val="600"/>
              </a:spcBef>
              <a:spcAft>
                <a:spcPts val="0"/>
              </a:spcAft>
              <a:buSzPts val="2000"/>
              <a:buNone/>
            </a:pPr>
            <a:r>
              <a:rPr lang="en" sz="1600" b="1">
                <a:latin typeface="Calibri"/>
                <a:ea typeface="Calibri"/>
                <a:cs typeface="Calibri"/>
                <a:sym typeface="Calibri"/>
              </a:rPr>
              <a:t>                                                                                                                                                          </a:t>
            </a:r>
            <a:r>
              <a:rPr lang="en" sz="1600">
                <a:latin typeface="Calibri"/>
                <a:ea typeface="Calibri"/>
                <a:cs typeface="Calibri"/>
                <a:sym typeface="Calibri"/>
              </a:rPr>
              <a:t>BUSINESS INSIGHTS :Their balance is less and don't do purchases.They only buy the necessities and don't take the cash advance and installments to do so.they are a lot in number and have also been there for a good time. </a:t>
            </a: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r>
              <a:rPr lang="en" sz="1600">
                <a:latin typeface="Calibri"/>
                <a:ea typeface="Calibri"/>
                <a:cs typeface="Calibri"/>
                <a:sym typeface="Calibri"/>
              </a:rPr>
              <a:t>BUSINESS RECOMMENDATION: Focus a lot on them as they are a lot in number and aren't giving much profits.Come up with the schemes that make them comfortable to make purchases in installments and by taking cash advances.</a:t>
            </a:r>
            <a:endParaRPr sz="1600">
              <a:latin typeface="Calibri"/>
              <a:ea typeface="Calibri"/>
              <a:cs typeface="Calibri"/>
              <a:sym typeface="Calibri"/>
            </a:endParaRPr>
          </a:p>
          <a:p>
            <a:pPr marL="0" lvl="0" indent="0" algn="l" rtl="0">
              <a:lnSpc>
                <a:spcPct val="100000"/>
              </a:lnSpc>
              <a:spcBef>
                <a:spcPts val="600"/>
              </a:spcBef>
              <a:spcAft>
                <a:spcPts val="0"/>
              </a:spcAft>
              <a:buSzPts val="2000"/>
              <a:buNone/>
            </a:pPr>
            <a:endParaRPr sz="1600">
              <a:latin typeface="Calibri"/>
              <a:ea typeface="Calibri"/>
              <a:cs typeface="Calibri"/>
              <a:sym typeface="Calibri"/>
            </a:endParaRPr>
          </a:p>
        </p:txBody>
      </p:sp>
      <p:sp>
        <p:nvSpPr>
          <p:cNvPr id="313" name="Google Shape;313;p4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32</a:t>
            </a:fld>
            <a:endParaRPr/>
          </a:p>
        </p:txBody>
      </p:sp>
      <p:sp>
        <p:nvSpPr>
          <p:cNvPr id="314" name="Google Shape;314;p42"/>
          <p:cNvSpPr txBox="1">
            <a:spLocks noGrp="1"/>
          </p:cNvSpPr>
          <p:nvPr>
            <p:ph type="body" idx="2"/>
          </p:nvPr>
        </p:nvSpPr>
        <p:spPr>
          <a:xfrm>
            <a:off x="4674978" y="1364748"/>
            <a:ext cx="3418500" cy="293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endParaRPr/>
          </a:p>
        </p:txBody>
      </p:sp>
      <p:pic>
        <p:nvPicPr>
          <p:cNvPr id="315" name="Google Shape;315;p42"/>
          <p:cNvPicPr preferRelativeResize="0"/>
          <p:nvPr/>
        </p:nvPicPr>
        <p:blipFill rotWithShape="1">
          <a:blip r:embed="rId3">
            <a:alphaModFix/>
          </a:blip>
          <a:srcRect/>
          <a:stretch/>
        </p:blipFill>
        <p:spPr>
          <a:xfrm>
            <a:off x="5647100" y="880397"/>
            <a:ext cx="2585475" cy="393975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9"/>
        <p:cNvGrpSpPr/>
        <p:nvPr/>
      </p:nvGrpSpPr>
      <p:grpSpPr>
        <a:xfrm>
          <a:off x="0" y="0"/>
          <a:ext cx="0" cy="0"/>
          <a:chOff x="0" y="0"/>
          <a:chExt cx="0" cy="0"/>
        </a:xfrm>
      </p:grpSpPr>
      <p:sp>
        <p:nvSpPr>
          <p:cNvPr id="320" name="Google Shape;320;p43"/>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sz="2500">
              <a:latin typeface="Oswald"/>
              <a:ea typeface="Oswald"/>
              <a:cs typeface="Oswald"/>
              <a:sym typeface="Oswald"/>
            </a:endParaRPr>
          </a:p>
        </p:txBody>
      </p:sp>
      <p:sp>
        <p:nvSpPr>
          <p:cNvPr id="321" name="Google Shape;321;p43"/>
          <p:cNvSpPr txBox="1">
            <a:spLocks noGrp="1"/>
          </p:cNvSpPr>
          <p:nvPr>
            <p:ph type="body" idx="1"/>
          </p:nvPr>
        </p:nvSpPr>
        <p:spPr>
          <a:xfrm>
            <a:off x="500775" y="1682350"/>
            <a:ext cx="7971000" cy="1735800"/>
          </a:xfrm>
          <a:prstGeom prst="rect">
            <a:avLst/>
          </a:prstGeom>
          <a:noFill/>
          <a:ln>
            <a:noFill/>
          </a:ln>
        </p:spPr>
        <p:txBody>
          <a:bodyPr spcFirstLastPara="1" wrap="square" lIns="91425" tIns="91425" rIns="91425" bIns="91425" anchor="t" anchorCtr="0">
            <a:noAutofit/>
          </a:bodyPr>
          <a:lstStyle/>
          <a:p>
            <a:pPr marL="457200" marR="330200" lvl="0" indent="0" algn="ctr" rtl="0">
              <a:lnSpc>
                <a:spcPct val="100000"/>
              </a:lnSpc>
              <a:spcBef>
                <a:spcPts val="0"/>
              </a:spcBef>
              <a:spcAft>
                <a:spcPts val="0"/>
              </a:spcAft>
              <a:buSzPts val="2400"/>
              <a:buNone/>
            </a:pPr>
            <a:r>
              <a:rPr lang="en" sz="6900" b="1">
                <a:latin typeface="Oswald"/>
                <a:ea typeface="Oswald"/>
                <a:cs typeface="Oswald"/>
                <a:sym typeface="Oswald"/>
              </a:rPr>
              <a:t>UI</a:t>
            </a:r>
            <a:endParaRPr sz="6900" b="1">
              <a:latin typeface="Oswald"/>
              <a:ea typeface="Oswald"/>
              <a:cs typeface="Oswald"/>
              <a:sym typeface="Oswald"/>
            </a:endParaRPr>
          </a:p>
          <a:p>
            <a:pPr marL="914400" lvl="0" indent="0" algn="l" rtl="0">
              <a:lnSpc>
                <a:spcPct val="100000"/>
              </a:lnSpc>
              <a:spcBef>
                <a:spcPts val="600"/>
              </a:spcBef>
              <a:spcAft>
                <a:spcPts val="0"/>
              </a:spcAft>
              <a:buSzPts val="2400"/>
              <a:buNone/>
            </a:pPr>
            <a:endParaRPr sz="4400">
              <a:latin typeface="Times New Roman"/>
              <a:ea typeface="Times New Roman"/>
              <a:cs typeface="Times New Roman"/>
              <a:sym typeface="Times New Roman"/>
            </a:endParaRPr>
          </a:p>
        </p:txBody>
      </p:sp>
      <p:sp>
        <p:nvSpPr>
          <p:cNvPr id="322" name="Google Shape;322;p43"/>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6"/>
        <p:cNvGrpSpPr/>
        <p:nvPr/>
      </p:nvGrpSpPr>
      <p:grpSpPr>
        <a:xfrm>
          <a:off x="0" y="0"/>
          <a:ext cx="0" cy="0"/>
          <a:chOff x="0" y="0"/>
          <a:chExt cx="0" cy="0"/>
        </a:xfrm>
      </p:grpSpPr>
      <p:sp>
        <p:nvSpPr>
          <p:cNvPr id="327" name="Google Shape;327;p44"/>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sz="2500">
              <a:latin typeface="Oswald"/>
              <a:ea typeface="Oswald"/>
              <a:cs typeface="Oswald"/>
              <a:sym typeface="Oswald"/>
            </a:endParaRPr>
          </a:p>
        </p:txBody>
      </p:sp>
      <p:sp>
        <p:nvSpPr>
          <p:cNvPr id="328" name="Google Shape;328;p44"/>
          <p:cNvSpPr txBox="1">
            <a:spLocks noGrp="1"/>
          </p:cNvSpPr>
          <p:nvPr>
            <p:ph type="body" idx="1"/>
          </p:nvPr>
        </p:nvSpPr>
        <p:spPr>
          <a:xfrm>
            <a:off x="500775" y="1168175"/>
            <a:ext cx="7971000" cy="3546600"/>
          </a:xfrm>
          <a:prstGeom prst="rect">
            <a:avLst/>
          </a:prstGeom>
          <a:noFill/>
          <a:ln>
            <a:noFill/>
          </a:ln>
        </p:spPr>
        <p:txBody>
          <a:bodyPr spcFirstLastPara="1" wrap="square" lIns="91425" tIns="91425" rIns="91425" bIns="91425" anchor="t" anchorCtr="0">
            <a:noAutofit/>
          </a:bodyPr>
          <a:lstStyle/>
          <a:p>
            <a:pPr marL="457200" marR="330200" lvl="0" indent="0" algn="ctr" rtl="0">
              <a:lnSpc>
                <a:spcPct val="100000"/>
              </a:lnSpc>
              <a:spcBef>
                <a:spcPts val="0"/>
              </a:spcBef>
              <a:spcAft>
                <a:spcPts val="0"/>
              </a:spcAft>
              <a:buSzPts val="2400"/>
              <a:buNone/>
            </a:pPr>
            <a:endParaRPr sz="8500" b="1">
              <a:solidFill>
                <a:schemeClr val="dk1"/>
              </a:solidFill>
              <a:latin typeface="Oswald"/>
              <a:ea typeface="Oswald"/>
              <a:cs typeface="Oswald"/>
              <a:sym typeface="Oswald"/>
            </a:endParaRPr>
          </a:p>
          <a:p>
            <a:pPr marL="914400" lvl="0" indent="0" algn="l" rtl="0">
              <a:lnSpc>
                <a:spcPct val="100000"/>
              </a:lnSpc>
              <a:spcBef>
                <a:spcPts val="600"/>
              </a:spcBef>
              <a:spcAft>
                <a:spcPts val="0"/>
              </a:spcAft>
              <a:buSzPts val="2400"/>
              <a:buNone/>
            </a:pPr>
            <a:endParaRPr sz="4400">
              <a:latin typeface="Times New Roman"/>
              <a:ea typeface="Times New Roman"/>
              <a:cs typeface="Times New Roman"/>
              <a:sym typeface="Times New Roman"/>
            </a:endParaRPr>
          </a:p>
        </p:txBody>
      </p:sp>
      <p:sp>
        <p:nvSpPr>
          <p:cNvPr id="329" name="Google Shape;329;p44"/>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3"/>
        <p:cNvGrpSpPr/>
        <p:nvPr/>
      </p:nvGrpSpPr>
      <p:grpSpPr>
        <a:xfrm>
          <a:off x="0" y="0"/>
          <a:ext cx="0" cy="0"/>
          <a:chOff x="0" y="0"/>
          <a:chExt cx="0" cy="0"/>
        </a:xfrm>
      </p:grpSpPr>
      <p:sp>
        <p:nvSpPr>
          <p:cNvPr id="334" name="Google Shape;334;p45"/>
          <p:cNvSpPr txBox="1">
            <a:spLocks noGrp="1"/>
          </p:cNvSpPr>
          <p:nvPr>
            <p:ph type="title"/>
          </p:nvPr>
        </p:nvSpPr>
        <p:spPr>
          <a:xfrm>
            <a:off x="782850" y="548475"/>
            <a:ext cx="7578300" cy="463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2400"/>
              </a:spcBef>
              <a:spcAft>
                <a:spcPts val="0"/>
              </a:spcAft>
              <a:buClr>
                <a:schemeClr val="dk1"/>
              </a:buClr>
              <a:buSzPts val="1100"/>
              <a:buFont typeface="Arial"/>
              <a:buNone/>
            </a:pPr>
            <a:r>
              <a:rPr lang="en" sz="2600">
                <a:latin typeface="Oswald"/>
                <a:ea typeface="Oswald"/>
                <a:cs typeface="Oswald"/>
                <a:sym typeface="Oswald"/>
              </a:rPr>
              <a:t>UI Development</a:t>
            </a:r>
            <a:endParaRPr sz="2600">
              <a:latin typeface="Oswald"/>
              <a:ea typeface="Oswald"/>
              <a:cs typeface="Oswald"/>
              <a:sym typeface="Oswald"/>
            </a:endParaRPr>
          </a:p>
          <a:p>
            <a:pPr marL="0" lvl="0" indent="0" algn="l" rtl="0">
              <a:lnSpc>
                <a:spcPct val="100000"/>
              </a:lnSpc>
              <a:spcBef>
                <a:spcPts val="600"/>
              </a:spcBef>
              <a:spcAft>
                <a:spcPts val="0"/>
              </a:spcAft>
              <a:buSzPts val="1400"/>
              <a:buNone/>
            </a:pPr>
            <a:endParaRPr sz="2500">
              <a:latin typeface="Oswald"/>
              <a:ea typeface="Oswald"/>
              <a:cs typeface="Oswald"/>
              <a:sym typeface="Oswald"/>
            </a:endParaRPr>
          </a:p>
        </p:txBody>
      </p:sp>
      <p:sp>
        <p:nvSpPr>
          <p:cNvPr id="335" name="Google Shape;335;p45"/>
          <p:cNvSpPr txBox="1">
            <a:spLocks noGrp="1"/>
          </p:cNvSpPr>
          <p:nvPr>
            <p:ph type="body" idx="1"/>
          </p:nvPr>
        </p:nvSpPr>
        <p:spPr>
          <a:xfrm>
            <a:off x="500775" y="857250"/>
            <a:ext cx="7799400" cy="39648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In order to develop an interactive and smooth User Interface (UI) to enable the end user for input his/her own inputs and receive model insights, we have used web development frameworks such as HTML, CSS.</a:t>
            </a:r>
            <a:endParaRPr sz="1600">
              <a:latin typeface="Calibri"/>
              <a:ea typeface="Calibri"/>
              <a:cs typeface="Calibri"/>
              <a:sym typeface="Calibri"/>
            </a:endParaRPr>
          </a:p>
          <a:p>
            <a:pPr marL="0" lvl="0" indent="0" algn="just" rtl="0">
              <a:lnSpc>
                <a:spcPct val="100000"/>
              </a:lnSpc>
              <a:spcBef>
                <a:spcPts val="0"/>
              </a:spcBef>
              <a:spcAft>
                <a:spcPts val="0"/>
              </a:spcAft>
              <a:buNone/>
            </a:pP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    We incorporated three model along with user inputs and predict buttons for each of these models that are integrated with the backend using Flask Framework.</a:t>
            </a:r>
            <a:endParaRPr sz="1600">
              <a:latin typeface="Calibri"/>
              <a:ea typeface="Calibri"/>
              <a:cs typeface="Calibri"/>
              <a:sym typeface="Calibri"/>
            </a:endParaRPr>
          </a:p>
          <a:p>
            <a:pPr marL="0" lvl="0" indent="0" algn="just" rtl="0">
              <a:lnSpc>
                <a:spcPct val="100000"/>
              </a:lnSpc>
              <a:spcBef>
                <a:spcPts val="0"/>
              </a:spcBef>
              <a:spcAft>
                <a:spcPts val="0"/>
              </a:spcAft>
              <a:buNone/>
            </a:pP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Flask is a micro web framework written in python. It is classified as micro framework because it doesn’t require any particular tools and libraries.</a:t>
            </a:r>
            <a:endParaRPr sz="16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4400">
              <a:latin typeface="Times New Roman"/>
              <a:ea typeface="Times New Roman"/>
              <a:cs typeface="Times New Roman"/>
              <a:sym typeface="Times New Roman"/>
            </a:endParaRPr>
          </a:p>
        </p:txBody>
      </p:sp>
      <p:sp>
        <p:nvSpPr>
          <p:cNvPr id="336" name="Google Shape;336;p45"/>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0"/>
        <p:cNvGrpSpPr/>
        <p:nvPr/>
      </p:nvGrpSpPr>
      <p:grpSpPr>
        <a:xfrm>
          <a:off x="0" y="0"/>
          <a:ext cx="0" cy="0"/>
          <a:chOff x="0" y="0"/>
          <a:chExt cx="0" cy="0"/>
        </a:xfrm>
      </p:grpSpPr>
      <p:sp>
        <p:nvSpPr>
          <p:cNvPr id="341" name="Google Shape;341;p46"/>
          <p:cNvSpPr txBox="1">
            <a:spLocks noGrp="1"/>
          </p:cNvSpPr>
          <p:nvPr>
            <p:ph type="title"/>
          </p:nvPr>
        </p:nvSpPr>
        <p:spPr>
          <a:xfrm>
            <a:off x="782850" y="499724"/>
            <a:ext cx="7578300" cy="512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Clr>
                <a:schemeClr val="dk1"/>
              </a:buClr>
              <a:buSzPts val="1100"/>
              <a:buFont typeface="Arial"/>
              <a:buNone/>
            </a:pPr>
            <a:r>
              <a:rPr lang="en" sz="2600" b="1">
                <a:latin typeface="Oswald"/>
                <a:ea typeface="Oswald"/>
                <a:cs typeface="Oswald"/>
                <a:sym typeface="Oswald"/>
              </a:rPr>
              <a:t>Deployment &amp; UI Testing</a:t>
            </a:r>
            <a:endParaRPr sz="2600" b="1">
              <a:latin typeface="Oswald"/>
              <a:ea typeface="Oswald"/>
              <a:cs typeface="Oswald"/>
              <a:sym typeface="Oswald"/>
            </a:endParaRPr>
          </a:p>
          <a:p>
            <a:pPr marL="0" lvl="0" indent="0" algn="l" rtl="0">
              <a:lnSpc>
                <a:spcPct val="100000"/>
              </a:lnSpc>
              <a:spcBef>
                <a:spcPts val="600"/>
              </a:spcBef>
              <a:spcAft>
                <a:spcPts val="0"/>
              </a:spcAft>
              <a:buSzPts val="1400"/>
              <a:buNone/>
            </a:pPr>
            <a:endParaRPr sz="2500">
              <a:latin typeface="Oswald"/>
              <a:ea typeface="Oswald"/>
              <a:cs typeface="Oswald"/>
              <a:sym typeface="Oswald"/>
            </a:endParaRPr>
          </a:p>
        </p:txBody>
      </p:sp>
      <p:sp>
        <p:nvSpPr>
          <p:cNvPr id="342" name="Google Shape;342;p46"/>
          <p:cNvSpPr txBox="1">
            <a:spLocks noGrp="1"/>
          </p:cNvSpPr>
          <p:nvPr>
            <p:ph type="body" idx="1"/>
          </p:nvPr>
        </p:nvSpPr>
        <p:spPr>
          <a:xfrm>
            <a:off x="500775" y="953700"/>
            <a:ext cx="7763100" cy="3900600"/>
          </a:xfrm>
          <a:prstGeom prst="rect">
            <a:avLst/>
          </a:prstGeom>
          <a:noFill/>
          <a:ln>
            <a:noFill/>
          </a:ln>
        </p:spPr>
        <p:txBody>
          <a:bodyPr spcFirstLastPara="1" wrap="square" lIns="91425" tIns="91425" rIns="91425" bIns="91425" anchor="t" anchorCtr="0">
            <a:noAutofit/>
          </a:bodyPr>
          <a:lstStyle/>
          <a:p>
            <a:pPr marL="457200" marR="330200" lvl="0" indent="0" algn="just" rtl="0">
              <a:lnSpc>
                <a:spcPct val="100000"/>
              </a:lnSpc>
              <a:spcBef>
                <a:spcPts val="0"/>
              </a:spcBef>
              <a:spcAft>
                <a:spcPts val="0"/>
              </a:spcAft>
              <a:buSzPts val="2400"/>
              <a:buNone/>
            </a:pPr>
            <a:endParaRPr sz="1000" b="1">
              <a:solidFill>
                <a:schemeClr val="dk1"/>
              </a:solidFill>
              <a:latin typeface="Oswald"/>
              <a:ea typeface="Oswald"/>
              <a:cs typeface="Oswald"/>
              <a:sym typeface="Oswald"/>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Flask API was used to deploy the machine learning model in backend. It is used to manage HTTP requests and uses API function to get the data and display the result to the end user in front end UI.</a:t>
            </a:r>
            <a:endParaRPr sz="1600">
              <a:latin typeface="Calibri"/>
              <a:ea typeface="Calibri"/>
              <a:cs typeface="Calibri"/>
              <a:sym typeface="Calibri"/>
            </a:endParaRPr>
          </a:p>
          <a:p>
            <a:pPr marL="457200" lvl="0" indent="0" algn="just" rtl="0">
              <a:lnSpc>
                <a:spcPct val="100000"/>
              </a:lnSpc>
              <a:spcBef>
                <a:spcPts val="0"/>
              </a:spcBef>
              <a:spcAft>
                <a:spcPts val="0"/>
              </a:spcAft>
              <a:buNone/>
            </a:pP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User enters the inputs for all three models, post routing of those values, our machine learning model makes predictions and returns the same.</a:t>
            </a:r>
            <a:endParaRPr sz="1600">
              <a:latin typeface="Calibri"/>
              <a:ea typeface="Calibri"/>
              <a:cs typeface="Calibri"/>
              <a:sym typeface="Calibri"/>
            </a:endParaRPr>
          </a:p>
          <a:p>
            <a:pPr marL="457200" lvl="0" indent="0" algn="just" rtl="0">
              <a:lnSpc>
                <a:spcPct val="100000"/>
              </a:lnSpc>
              <a:spcBef>
                <a:spcPts val="0"/>
              </a:spcBef>
              <a:spcAft>
                <a:spcPts val="0"/>
              </a:spcAft>
              <a:buNone/>
            </a:pP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As a final result, on inputting the user inputs, a backend call routed via Flask framework helps us in providing relevant insights and recommendations to the end user.</a:t>
            </a:r>
            <a:endParaRPr sz="1600">
              <a:latin typeface="Calibri"/>
              <a:ea typeface="Calibri"/>
              <a:cs typeface="Calibri"/>
              <a:sym typeface="Calibri"/>
            </a:endParaRPr>
          </a:p>
          <a:p>
            <a:pPr marL="914400" lvl="0" indent="0" algn="just" rtl="0">
              <a:lnSpc>
                <a:spcPct val="100000"/>
              </a:lnSpc>
              <a:spcBef>
                <a:spcPts val="600"/>
              </a:spcBef>
              <a:spcAft>
                <a:spcPts val="0"/>
              </a:spcAft>
              <a:buSzPts val="2400"/>
              <a:buNone/>
            </a:pPr>
            <a:endParaRPr sz="1000">
              <a:solidFill>
                <a:schemeClr val="dk1"/>
              </a:solidFill>
              <a:latin typeface="Times New Roman"/>
              <a:ea typeface="Times New Roman"/>
              <a:cs typeface="Times New Roman"/>
              <a:sym typeface="Times New Roman"/>
            </a:endParaRPr>
          </a:p>
        </p:txBody>
      </p:sp>
      <p:sp>
        <p:nvSpPr>
          <p:cNvPr id="343" name="Google Shape;343;p46"/>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47"/>
        <p:cNvGrpSpPr/>
        <p:nvPr/>
      </p:nvGrpSpPr>
      <p:grpSpPr>
        <a:xfrm>
          <a:off x="0" y="0"/>
          <a:ext cx="0" cy="0"/>
          <a:chOff x="0" y="0"/>
          <a:chExt cx="0" cy="0"/>
        </a:xfrm>
      </p:grpSpPr>
      <p:sp>
        <p:nvSpPr>
          <p:cNvPr id="348" name="Google Shape;348;p47"/>
          <p:cNvSpPr txBox="1">
            <a:spLocks noGrp="1"/>
          </p:cNvSpPr>
          <p:nvPr>
            <p:ph type="title"/>
          </p:nvPr>
        </p:nvSpPr>
        <p:spPr>
          <a:xfrm>
            <a:off x="782850" y="206000"/>
            <a:ext cx="7578300" cy="554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CONCLUSION</a:t>
            </a:r>
            <a:endParaRPr sz="2600" b="1">
              <a:latin typeface="Oswald"/>
              <a:ea typeface="Oswald"/>
              <a:cs typeface="Oswald"/>
              <a:sym typeface="Oswald"/>
            </a:endParaRPr>
          </a:p>
        </p:txBody>
      </p:sp>
      <p:sp>
        <p:nvSpPr>
          <p:cNvPr id="349" name="Google Shape;349;p47"/>
          <p:cNvSpPr txBox="1">
            <a:spLocks noGrp="1"/>
          </p:cNvSpPr>
          <p:nvPr>
            <p:ph type="body" idx="1"/>
          </p:nvPr>
        </p:nvSpPr>
        <p:spPr>
          <a:xfrm>
            <a:off x="428625" y="675075"/>
            <a:ext cx="8304600" cy="41346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Font typeface="Calibri"/>
              <a:buChar char="●"/>
            </a:pPr>
            <a:r>
              <a:rPr lang="en" sz="1500">
                <a:latin typeface="Calibri"/>
                <a:ea typeface="Calibri"/>
                <a:cs typeface="Calibri"/>
                <a:sym typeface="Calibri"/>
              </a:rPr>
              <a:t> We were able to load the dataset onto Jupyter IDE and perform relevant analysis and data     manipulation for deriving further insights.</a:t>
            </a:r>
            <a:endParaRPr sz="1500">
              <a:latin typeface="Calibri"/>
              <a:ea typeface="Calibri"/>
              <a:cs typeface="Calibri"/>
              <a:sym typeface="Calibri"/>
            </a:endParaRPr>
          </a:p>
          <a:p>
            <a:pPr marL="457200" lvl="0" indent="-323850" algn="l" rtl="0">
              <a:lnSpc>
                <a:spcPct val="100000"/>
              </a:lnSpc>
              <a:spcBef>
                <a:spcPts val="0"/>
              </a:spcBef>
              <a:spcAft>
                <a:spcPts val="0"/>
              </a:spcAft>
              <a:buSzPts val="1500"/>
              <a:buFont typeface="Calibri"/>
              <a:buChar char="●"/>
            </a:pPr>
            <a:r>
              <a:rPr lang="en" sz="1500">
                <a:latin typeface="Calibri"/>
                <a:ea typeface="Calibri"/>
                <a:cs typeface="Calibri"/>
                <a:sym typeface="Calibri"/>
              </a:rPr>
              <a:t> Initial Data Quality measures were performed for making the data useful for further analysis.</a:t>
            </a:r>
            <a:endParaRPr sz="1500">
              <a:latin typeface="Calibri"/>
              <a:ea typeface="Calibri"/>
              <a:cs typeface="Calibri"/>
              <a:sym typeface="Calibri"/>
            </a:endParaRPr>
          </a:p>
          <a:p>
            <a:pPr marL="457200" lvl="0" indent="-323850" algn="l" rtl="0">
              <a:lnSpc>
                <a:spcPct val="100000"/>
              </a:lnSpc>
              <a:spcBef>
                <a:spcPts val="0"/>
              </a:spcBef>
              <a:spcAft>
                <a:spcPts val="0"/>
              </a:spcAft>
              <a:buSzPts val="1500"/>
              <a:buFont typeface="Calibri"/>
              <a:buChar char="●"/>
            </a:pPr>
            <a:r>
              <a:rPr lang="en" sz="1500">
                <a:latin typeface="Calibri"/>
                <a:ea typeface="Calibri"/>
                <a:cs typeface="Calibri"/>
                <a:sym typeface="Calibri"/>
              </a:rPr>
              <a:t>Exploratory Data Analysis was performed in order to obtain visual information on how the data was impacting certain business requirements. Feature correlations were visualized and their distributions were plotted.</a:t>
            </a:r>
            <a:endParaRPr sz="1500">
              <a:latin typeface="Calibri"/>
              <a:ea typeface="Calibri"/>
              <a:cs typeface="Calibri"/>
              <a:sym typeface="Calibri"/>
            </a:endParaRPr>
          </a:p>
          <a:p>
            <a:pPr marL="457200" lvl="0" indent="-323850" algn="l" rtl="0">
              <a:lnSpc>
                <a:spcPct val="100000"/>
              </a:lnSpc>
              <a:spcBef>
                <a:spcPts val="0"/>
              </a:spcBef>
              <a:spcAft>
                <a:spcPts val="0"/>
              </a:spcAft>
              <a:buSzPts val="1500"/>
              <a:buFont typeface="Calibri"/>
              <a:buChar char="●"/>
            </a:pPr>
            <a:r>
              <a:rPr lang="en" sz="1500">
                <a:latin typeface="Calibri"/>
                <a:ea typeface="Calibri"/>
                <a:cs typeface="Calibri"/>
                <a:sym typeface="Calibri"/>
              </a:rPr>
              <a:t>Post EDA, further data quality improvement measures such as Standardization, Normalization and dimensionality reduction techniques were implemented.</a:t>
            </a:r>
            <a:endParaRPr sz="1500">
              <a:latin typeface="Calibri"/>
              <a:ea typeface="Calibri"/>
              <a:cs typeface="Calibri"/>
              <a:sym typeface="Calibri"/>
            </a:endParaRPr>
          </a:p>
          <a:p>
            <a:pPr marL="457200" lvl="0" indent="-323850" algn="l" rtl="0">
              <a:lnSpc>
                <a:spcPct val="100000"/>
              </a:lnSpc>
              <a:spcBef>
                <a:spcPts val="0"/>
              </a:spcBef>
              <a:spcAft>
                <a:spcPts val="0"/>
              </a:spcAft>
              <a:buSzPts val="1500"/>
              <a:buFont typeface="Calibri"/>
              <a:buChar char="●"/>
            </a:pPr>
            <a:r>
              <a:rPr lang="en" sz="1500">
                <a:latin typeface="Calibri"/>
                <a:ea typeface="Calibri"/>
                <a:cs typeface="Calibri"/>
                <a:sym typeface="Calibri"/>
              </a:rPr>
              <a:t>Multiple trials of various cluster formation techniques such as DBSCAN clustering, Hierarchical clustering, K means clustering (with/without encoders, with/without PCA) were implemented in order to finalize best possible clustering algorithm to implement the model upon.</a:t>
            </a:r>
            <a:endParaRPr sz="1500">
              <a:latin typeface="Calibri"/>
              <a:ea typeface="Calibri"/>
              <a:cs typeface="Calibri"/>
              <a:sym typeface="Calibri"/>
            </a:endParaRPr>
          </a:p>
          <a:p>
            <a:pPr marL="457200" lvl="0" indent="-323850" algn="l" rtl="0">
              <a:lnSpc>
                <a:spcPct val="100000"/>
              </a:lnSpc>
              <a:spcBef>
                <a:spcPts val="0"/>
              </a:spcBef>
              <a:spcAft>
                <a:spcPts val="0"/>
              </a:spcAft>
              <a:buSzPts val="1500"/>
              <a:buFont typeface="Calibri"/>
              <a:buChar char="●"/>
            </a:pPr>
            <a:r>
              <a:rPr lang="en" sz="1500">
                <a:latin typeface="Calibri"/>
                <a:ea typeface="Calibri"/>
                <a:cs typeface="Calibri"/>
                <a:sym typeface="Calibri"/>
              </a:rPr>
              <a:t>Cluster Evaluation techniques such as Elbow Score, silhouette method was used to determine the quality of each of these clusters.</a:t>
            </a:r>
            <a:endParaRPr sz="1500">
              <a:latin typeface="Calibri"/>
              <a:ea typeface="Calibri"/>
              <a:cs typeface="Calibri"/>
              <a:sym typeface="Calibri"/>
            </a:endParaRPr>
          </a:p>
          <a:p>
            <a:pPr marL="457200" lvl="0" indent="-323850" algn="l" rtl="0">
              <a:lnSpc>
                <a:spcPct val="100000"/>
              </a:lnSpc>
              <a:spcBef>
                <a:spcPts val="0"/>
              </a:spcBef>
              <a:spcAft>
                <a:spcPts val="0"/>
              </a:spcAft>
              <a:buSzPts val="1500"/>
              <a:buFont typeface="Calibri"/>
              <a:buChar char="●"/>
            </a:pPr>
            <a:r>
              <a:rPr lang="en" sz="1500">
                <a:latin typeface="Calibri"/>
                <a:ea typeface="Calibri"/>
                <a:cs typeface="Calibri"/>
                <a:sym typeface="Calibri"/>
              </a:rPr>
              <a:t>Cluster visualization helped us determine the critical features and their insights to conclude on business recommendations.</a:t>
            </a:r>
            <a:endParaRPr sz="1500">
              <a:latin typeface="Calibri"/>
              <a:ea typeface="Calibri"/>
              <a:cs typeface="Calibri"/>
              <a:sym typeface="Calibri"/>
            </a:endParaRPr>
          </a:p>
          <a:p>
            <a:pPr marL="457200" lvl="0" indent="-323850" algn="l" rtl="0">
              <a:lnSpc>
                <a:spcPct val="100000"/>
              </a:lnSpc>
              <a:spcBef>
                <a:spcPts val="0"/>
              </a:spcBef>
              <a:spcAft>
                <a:spcPts val="0"/>
              </a:spcAft>
              <a:buSzPts val="1500"/>
              <a:buFont typeface="Calibri"/>
              <a:buChar char="●"/>
            </a:pPr>
            <a:r>
              <a:rPr lang="en" sz="1500">
                <a:latin typeface="Calibri"/>
                <a:ea typeface="Calibri"/>
                <a:cs typeface="Calibri"/>
                <a:sym typeface="Calibri"/>
              </a:rPr>
              <a:t>UI development using HTML, FLASK API was done in order to create a suitable and interactive UI for determining the clusters based on end user’s inputs</a:t>
            </a:r>
            <a:endParaRPr sz="15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800">
              <a:latin typeface="Calibri"/>
              <a:ea typeface="Calibri"/>
              <a:cs typeface="Calibri"/>
              <a:sym typeface="Calibri"/>
            </a:endParaRPr>
          </a:p>
        </p:txBody>
      </p:sp>
      <p:sp>
        <p:nvSpPr>
          <p:cNvPr id="350" name="Google Shape;350;p47"/>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54"/>
        <p:cNvGrpSpPr/>
        <p:nvPr/>
      </p:nvGrpSpPr>
      <p:grpSpPr>
        <a:xfrm>
          <a:off x="0" y="0"/>
          <a:ext cx="0" cy="0"/>
          <a:chOff x="0" y="0"/>
          <a:chExt cx="0" cy="0"/>
        </a:xfrm>
      </p:grpSpPr>
      <p:sp>
        <p:nvSpPr>
          <p:cNvPr id="355" name="Google Shape;355;p48"/>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sz="3000"/>
          </a:p>
          <a:p>
            <a:pPr marL="0" lvl="0" indent="0" algn="l" rtl="0">
              <a:lnSpc>
                <a:spcPct val="100000"/>
              </a:lnSpc>
              <a:spcBef>
                <a:spcPts val="0"/>
              </a:spcBef>
              <a:spcAft>
                <a:spcPts val="0"/>
              </a:spcAft>
              <a:buClr>
                <a:schemeClr val="dk1"/>
              </a:buClr>
              <a:buSzPts val="1100"/>
              <a:buFont typeface="Arial"/>
              <a:buNone/>
            </a:pPr>
            <a:r>
              <a:rPr lang="en" sz="3600">
                <a:latin typeface="Dancing Script"/>
                <a:ea typeface="Dancing Script"/>
                <a:cs typeface="Dancing Script"/>
                <a:sym typeface="Dancing Script"/>
              </a:rPr>
              <a:t>THANK YOU!</a:t>
            </a:r>
            <a:endParaRPr sz="3600">
              <a:latin typeface="Dancing Script"/>
              <a:ea typeface="Dancing Script"/>
              <a:cs typeface="Dancing Script"/>
              <a:sym typeface="Dancing Script"/>
            </a:endParaRPr>
          </a:p>
          <a:p>
            <a:pPr marL="0" lvl="0" indent="0" algn="ctr" rtl="0">
              <a:lnSpc>
                <a:spcPct val="100000"/>
              </a:lnSpc>
              <a:spcBef>
                <a:spcPts val="0"/>
              </a:spcBef>
              <a:spcAft>
                <a:spcPts val="0"/>
              </a:spcAft>
              <a:buSzPts val="1400"/>
              <a:buNone/>
            </a:pPr>
            <a:endParaRPr sz="2700" b="1">
              <a:latin typeface="Oswald"/>
              <a:ea typeface="Oswald"/>
              <a:cs typeface="Oswald"/>
              <a:sym typeface="Oswald"/>
            </a:endParaRPr>
          </a:p>
        </p:txBody>
      </p:sp>
      <p:sp>
        <p:nvSpPr>
          <p:cNvPr id="356" name="Google Shape;356;p48"/>
          <p:cNvSpPr txBox="1">
            <a:spLocks noGrp="1"/>
          </p:cNvSpPr>
          <p:nvPr>
            <p:ph type="body" idx="1"/>
          </p:nvPr>
        </p:nvSpPr>
        <p:spPr>
          <a:xfrm>
            <a:off x="500775" y="938975"/>
            <a:ext cx="7971000" cy="387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endParaRPr sz="4800" b="1"/>
          </a:p>
          <a:p>
            <a:pPr marL="0" lvl="0" indent="0" algn="l" rtl="0">
              <a:lnSpc>
                <a:spcPct val="100000"/>
              </a:lnSpc>
              <a:spcBef>
                <a:spcPts val="600"/>
              </a:spcBef>
              <a:spcAft>
                <a:spcPts val="0"/>
              </a:spcAft>
              <a:buClr>
                <a:schemeClr val="dk1"/>
              </a:buClr>
              <a:buSzPts val="1100"/>
              <a:buFont typeface="Arial"/>
              <a:buNone/>
            </a:pPr>
            <a:r>
              <a:rPr lang="en" sz="4800" b="1"/>
              <a:t>ANY QUESTIONS?</a:t>
            </a:r>
            <a:endParaRPr/>
          </a:p>
        </p:txBody>
      </p:sp>
      <p:sp>
        <p:nvSpPr>
          <p:cNvPr id="357" name="Google Shape;357;p48"/>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61"/>
        <p:cNvGrpSpPr/>
        <p:nvPr/>
      </p:nvGrpSpPr>
      <p:grpSpPr>
        <a:xfrm>
          <a:off x="0" y="0"/>
          <a:ext cx="0" cy="0"/>
          <a:chOff x="0" y="0"/>
          <a:chExt cx="0" cy="0"/>
        </a:xfrm>
      </p:grpSpPr>
      <p:sp>
        <p:nvSpPr>
          <p:cNvPr id="362" name="Google Shape;362;p49"/>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endParaRPr sz="2500">
              <a:latin typeface="Oswald"/>
              <a:ea typeface="Oswald"/>
              <a:cs typeface="Oswald"/>
              <a:sym typeface="Oswald"/>
            </a:endParaRPr>
          </a:p>
        </p:txBody>
      </p:sp>
      <p:sp>
        <p:nvSpPr>
          <p:cNvPr id="363" name="Google Shape;363;p49"/>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39</a:t>
            </a:fld>
            <a:endParaRPr/>
          </a:p>
        </p:txBody>
      </p:sp>
      <p:sp>
        <p:nvSpPr>
          <p:cNvPr id="364" name="Google Shape;364;p49"/>
          <p:cNvSpPr txBox="1"/>
          <p:nvPr/>
        </p:nvSpPr>
        <p:spPr>
          <a:xfrm>
            <a:off x="1114425" y="1768075"/>
            <a:ext cx="7179600" cy="1231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chemeClr val="lt1"/>
                </a:solidFill>
                <a:latin typeface="Oswald"/>
                <a:ea typeface="Oswald"/>
                <a:cs typeface="Oswald"/>
                <a:sym typeface="Oswald"/>
              </a:rPr>
              <a:t>Clustering Algorithms in Unsupervised Machine Learning</a:t>
            </a:r>
            <a:endParaRPr sz="3400" b="0" i="0" u="none" strike="noStrike" cap="none">
              <a:solidFill>
                <a:schemeClr val="lt1"/>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782850" y="205996"/>
            <a:ext cx="7578300" cy="77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INTRODUCTION</a:t>
            </a:r>
            <a:endParaRPr sz="2600" b="1">
              <a:latin typeface="Oswald"/>
              <a:ea typeface="Oswald"/>
              <a:cs typeface="Oswald"/>
              <a:sym typeface="Oswald"/>
            </a:endParaRPr>
          </a:p>
        </p:txBody>
      </p:sp>
      <p:sp>
        <p:nvSpPr>
          <p:cNvPr id="73" name="Google Shape;73;p14"/>
          <p:cNvSpPr txBox="1">
            <a:spLocks noGrp="1"/>
          </p:cNvSpPr>
          <p:nvPr>
            <p:ph type="body" idx="1"/>
          </p:nvPr>
        </p:nvSpPr>
        <p:spPr>
          <a:xfrm>
            <a:off x="479925" y="926450"/>
            <a:ext cx="5247900" cy="39021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Credit cards are a very important source of revenues for Banks all over the world!  Issuers find it difficult to differentiate between their customers based on their behaviours and payment or spending patterns.</a:t>
            </a:r>
            <a:endParaRPr sz="1600">
              <a:latin typeface="Calibri"/>
              <a:ea typeface="Calibri"/>
              <a:cs typeface="Calibri"/>
              <a:sym typeface="Calibri"/>
            </a:endParaRPr>
          </a:p>
          <a:p>
            <a:pPr marL="0" lvl="0" indent="0" algn="just" rtl="0">
              <a:lnSpc>
                <a:spcPct val="100000"/>
              </a:lnSpc>
              <a:spcBef>
                <a:spcPts val="0"/>
              </a:spcBef>
              <a:spcAft>
                <a:spcPts val="0"/>
              </a:spcAft>
              <a:buSzPts val="2000"/>
              <a:buNone/>
            </a:pPr>
            <a:endParaRPr sz="1600">
              <a:latin typeface="Calibri"/>
              <a:ea typeface="Calibri"/>
              <a:cs typeface="Calibri"/>
              <a:sym typeface="Calibri"/>
            </a:endParaRPr>
          </a:p>
          <a:p>
            <a:pPr marL="457200" lvl="0" indent="-342900" algn="just" rtl="0">
              <a:lnSpc>
                <a:spcPct val="100000"/>
              </a:lnSpc>
              <a:spcBef>
                <a:spcPts val="0"/>
              </a:spcBef>
              <a:spcAft>
                <a:spcPts val="0"/>
              </a:spcAft>
              <a:buSzPts val="1800"/>
              <a:buFont typeface="Calibri"/>
              <a:buChar char="●"/>
            </a:pPr>
            <a:r>
              <a:rPr lang="en" sz="1600">
                <a:latin typeface="Calibri"/>
                <a:ea typeface="Calibri"/>
                <a:cs typeface="Calibri"/>
                <a:sym typeface="Calibri"/>
              </a:rPr>
              <a:t>Customer segmentation is the practice of dividing a customer base into groups of individuals that are similar in specific ways. A customer segmentation model allows for the effective differentiation of customers and gives the issuers an insight on how they can attract them to use their cards more or attract new customers with new schemes.</a:t>
            </a:r>
            <a:endParaRPr sz="1600">
              <a:latin typeface="Calibri"/>
              <a:ea typeface="Calibri"/>
              <a:cs typeface="Calibri"/>
              <a:sym typeface="Calibri"/>
            </a:endParaRPr>
          </a:p>
          <a:p>
            <a:pPr marL="457200" lvl="0" indent="0" algn="just" rtl="0">
              <a:lnSpc>
                <a:spcPct val="150000"/>
              </a:lnSpc>
              <a:spcBef>
                <a:spcPts val="1100"/>
              </a:spcBef>
              <a:spcAft>
                <a:spcPts val="0"/>
              </a:spcAft>
              <a:buSzPts val="2000"/>
              <a:buNone/>
            </a:pPr>
            <a:endParaRPr sz="1400">
              <a:latin typeface="Times New Roman"/>
              <a:ea typeface="Times New Roman"/>
              <a:cs typeface="Times New Roman"/>
              <a:sym typeface="Times New Roman"/>
            </a:endParaRPr>
          </a:p>
          <a:p>
            <a:pPr marL="0" lvl="0" indent="0" algn="r" rtl="0">
              <a:lnSpc>
                <a:spcPct val="100000"/>
              </a:lnSpc>
              <a:spcBef>
                <a:spcPts val="1100"/>
              </a:spcBef>
              <a:spcAft>
                <a:spcPts val="0"/>
              </a:spcAft>
              <a:buSzPts val="2000"/>
              <a:buNone/>
            </a:pPr>
            <a:endParaRPr/>
          </a:p>
        </p:txBody>
      </p:sp>
      <p:sp>
        <p:nvSpPr>
          <p:cNvPr id="74" name="Google Shape;74;p14"/>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4</a:t>
            </a:fld>
            <a:endParaRPr/>
          </a:p>
        </p:txBody>
      </p:sp>
      <p:pic>
        <p:nvPicPr>
          <p:cNvPr id="75" name="Google Shape;75;p14"/>
          <p:cNvPicPr preferRelativeResize="0"/>
          <p:nvPr/>
        </p:nvPicPr>
        <p:blipFill rotWithShape="1">
          <a:blip r:embed="rId3">
            <a:alphaModFix/>
          </a:blip>
          <a:srcRect/>
          <a:stretch/>
        </p:blipFill>
        <p:spPr>
          <a:xfrm>
            <a:off x="5988875" y="2175335"/>
            <a:ext cx="2869200" cy="26530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68"/>
        <p:cNvGrpSpPr/>
        <p:nvPr/>
      </p:nvGrpSpPr>
      <p:grpSpPr>
        <a:xfrm>
          <a:off x="0" y="0"/>
          <a:ext cx="0" cy="0"/>
          <a:chOff x="0" y="0"/>
          <a:chExt cx="0" cy="0"/>
        </a:xfrm>
      </p:grpSpPr>
      <p:sp>
        <p:nvSpPr>
          <p:cNvPr id="369" name="Google Shape;369;p50"/>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500">
                <a:latin typeface="Oswald"/>
                <a:ea typeface="Oswald"/>
                <a:cs typeface="Oswald"/>
                <a:sym typeface="Oswald"/>
              </a:rPr>
              <a:t>DBSCAN</a:t>
            </a:r>
            <a:endParaRPr sz="2500">
              <a:latin typeface="Oswald"/>
              <a:ea typeface="Oswald"/>
              <a:cs typeface="Oswald"/>
              <a:sym typeface="Oswald"/>
            </a:endParaRPr>
          </a:p>
        </p:txBody>
      </p:sp>
      <p:sp>
        <p:nvSpPr>
          <p:cNvPr id="370" name="Google Shape;370;p50"/>
          <p:cNvSpPr txBox="1">
            <a:spLocks noGrp="1"/>
          </p:cNvSpPr>
          <p:nvPr>
            <p:ph type="body" idx="1"/>
          </p:nvPr>
        </p:nvSpPr>
        <p:spPr>
          <a:xfrm>
            <a:off x="500775" y="938975"/>
            <a:ext cx="7971000" cy="38706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2100">
                <a:latin typeface="Calibri"/>
                <a:ea typeface="Calibri"/>
                <a:cs typeface="Calibri"/>
                <a:sym typeface="Calibri"/>
              </a:rPr>
              <a:t>DBSCAN (Density-Based Spatial Clustering of Applications with Noise) is a popular learning method utilized in model building and machine learning algorithms. This is a clustering method that is used in machine learning to separate clusters of high density from clusters of low density. Clustering analysis or simply Clustering is basically an unsupervised learning method that divides the data points into a number of specific batches or groups, such that the data points in the same groups have similar properties and data points in different groups have different properties in some sense.</a:t>
            </a:r>
            <a:endParaRPr sz="2100">
              <a:latin typeface="Calibri"/>
              <a:ea typeface="Calibri"/>
              <a:cs typeface="Calibri"/>
              <a:sym typeface="Calibri"/>
            </a:endParaRPr>
          </a:p>
          <a:p>
            <a:pPr marL="0" marR="330200" lvl="0" indent="0" algn="just" rtl="0">
              <a:lnSpc>
                <a:spcPct val="100000"/>
              </a:lnSpc>
              <a:spcBef>
                <a:spcPts val="0"/>
              </a:spcBef>
              <a:spcAft>
                <a:spcPts val="0"/>
              </a:spcAft>
              <a:buSzPts val="2400"/>
              <a:buNone/>
            </a:pPr>
            <a:endParaRPr sz="18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500">
              <a:latin typeface="Times New Roman"/>
              <a:ea typeface="Times New Roman"/>
              <a:cs typeface="Times New Roman"/>
              <a:sym typeface="Times New Roman"/>
            </a:endParaRPr>
          </a:p>
        </p:txBody>
      </p:sp>
      <p:sp>
        <p:nvSpPr>
          <p:cNvPr id="371" name="Google Shape;371;p50"/>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2400"/>
              </a:spcBef>
              <a:spcAft>
                <a:spcPts val="0"/>
              </a:spcAft>
              <a:buClr>
                <a:schemeClr val="dk1"/>
              </a:buClr>
              <a:buSzPts val="1100"/>
              <a:buFont typeface="Arial"/>
              <a:buNone/>
            </a:pPr>
            <a:r>
              <a:rPr lang="en" sz="3000" b="1">
                <a:latin typeface="Calibri"/>
                <a:ea typeface="Calibri"/>
                <a:cs typeface="Calibri"/>
                <a:sym typeface="Calibri"/>
              </a:rPr>
              <a:t>Auto Encoder</a:t>
            </a:r>
            <a:endParaRPr sz="3000" b="1">
              <a:latin typeface="Calibri"/>
              <a:ea typeface="Calibri"/>
              <a:cs typeface="Calibri"/>
              <a:sym typeface="Calibri"/>
            </a:endParaRPr>
          </a:p>
          <a:p>
            <a:pPr marL="0" lvl="0" indent="0" algn="ctr" rtl="0">
              <a:lnSpc>
                <a:spcPct val="100000"/>
              </a:lnSpc>
              <a:spcBef>
                <a:spcPts val="600"/>
              </a:spcBef>
              <a:spcAft>
                <a:spcPts val="0"/>
              </a:spcAft>
              <a:buSzPts val="1400"/>
              <a:buNone/>
            </a:pPr>
            <a:endParaRPr sz="2500">
              <a:latin typeface="Oswald"/>
              <a:ea typeface="Oswald"/>
              <a:cs typeface="Oswald"/>
              <a:sym typeface="Oswald"/>
            </a:endParaRPr>
          </a:p>
        </p:txBody>
      </p:sp>
      <p:sp>
        <p:nvSpPr>
          <p:cNvPr id="377" name="Google Shape;377;p51"/>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41</a:t>
            </a:fld>
            <a:endParaRPr/>
          </a:p>
        </p:txBody>
      </p:sp>
      <p:sp>
        <p:nvSpPr>
          <p:cNvPr id="378" name="Google Shape;378;p51"/>
          <p:cNvSpPr txBox="1"/>
          <p:nvPr/>
        </p:nvSpPr>
        <p:spPr>
          <a:xfrm>
            <a:off x="387600" y="812225"/>
            <a:ext cx="8368800" cy="4294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 sz="1800" b="0" i="0" u="none" strike="noStrike" cap="none">
                <a:solidFill>
                  <a:schemeClr val="lt1"/>
                </a:solidFill>
                <a:latin typeface="Calibri"/>
                <a:ea typeface="Calibri"/>
                <a:cs typeface="Calibri"/>
                <a:sym typeface="Calibri"/>
              </a:rPr>
              <a:t>Autoencoders are a type of artificial neural network that is used to learn feature representation in an unsupervised manner. It uses the same data for input and output. By adding a bottleneck in the network, it forces the network to create a compressed version of the input data, which is how the encoder works. Meanwhile, the decoder reconstructs the encoded features to its original input.</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Arial"/>
              <a:buNone/>
            </a:pPr>
            <a:r>
              <a:rPr lang="en" sz="1800" b="0" i="0" u="none" strike="noStrike" cap="none">
                <a:solidFill>
                  <a:schemeClr val="lt1"/>
                </a:solidFill>
                <a:latin typeface="Calibri"/>
                <a:ea typeface="Calibri"/>
                <a:cs typeface="Calibri"/>
                <a:sym typeface="Calibri"/>
              </a:rPr>
              <a:t>There are different types of autoencoder models. In a stacked autoencoder model, encoder and decoder have multiple hidden layers for encoding and decoding.</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Arial"/>
              <a:buNone/>
            </a:pPr>
            <a:r>
              <a:rPr lang="en" sz="1800" b="0" i="0" u="none" strike="noStrike" cap="none">
                <a:solidFill>
                  <a:schemeClr val="lt1"/>
                </a:solidFill>
                <a:latin typeface="Calibri"/>
                <a:ea typeface="Calibri"/>
                <a:cs typeface="Calibri"/>
                <a:sym typeface="Calibri"/>
              </a:rPr>
              <a:t>Clustering is difficult to do in high dimensions because the distance between most pairs of points is similar. Using an autoencoder lets you re-represent high dimensional points in a lower-dimensional space. It doesn't do clustering per se - but it is a useful preprocessing step for a secondary clustering step. You would map each input vector xixi to a vector zizi (not a matrix...) with a smaller dimensionality, say 2 or 3. You'd then use some other clustering algorithm on all the zizi values</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lt1"/>
              </a:solidFill>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82"/>
        <p:cNvGrpSpPr/>
        <p:nvPr/>
      </p:nvGrpSpPr>
      <p:grpSpPr>
        <a:xfrm>
          <a:off x="0" y="0"/>
          <a:ext cx="0" cy="0"/>
          <a:chOff x="0" y="0"/>
          <a:chExt cx="0" cy="0"/>
        </a:xfrm>
      </p:grpSpPr>
      <p:sp>
        <p:nvSpPr>
          <p:cNvPr id="383" name="Google Shape;383;p52"/>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500">
                <a:latin typeface="Oswald"/>
                <a:ea typeface="Oswald"/>
                <a:cs typeface="Oswald"/>
                <a:sym typeface="Oswald"/>
              </a:rPr>
              <a:t>HIERARCHICAL CLUSTERING</a:t>
            </a:r>
            <a:endParaRPr sz="2500">
              <a:latin typeface="Oswald"/>
              <a:ea typeface="Oswald"/>
              <a:cs typeface="Oswald"/>
              <a:sym typeface="Oswald"/>
            </a:endParaRPr>
          </a:p>
        </p:txBody>
      </p:sp>
      <p:sp>
        <p:nvSpPr>
          <p:cNvPr id="384" name="Google Shape;384;p52"/>
          <p:cNvSpPr txBox="1">
            <a:spLocks noGrp="1"/>
          </p:cNvSpPr>
          <p:nvPr>
            <p:ph type="body" idx="1"/>
          </p:nvPr>
        </p:nvSpPr>
        <p:spPr>
          <a:xfrm>
            <a:off x="372200" y="1012100"/>
            <a:ext cx="4696200" cy="387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900">
                <a:latin typeface="Calibri"/>
                <a:ea typeface="Calibri"/>
                <a:cs typeface="Calibri"/>
                <a:sym typeface="Calibri"/>
              </a:rPr>
              <a:t>Hierarchical clustering, also known as hierarchical cluster analysis, is an algorithm that groups similar objects into groups called clusters. The endpoint is a set of clusters, where each cluster is distinct from each other cluster, and the objects within each cluster are broadly similar to each other.</a:t>
            </a:r>
            <a:endParaRPr sz="1900">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 sz="1900">
                <a:latin typeface="Calibri"/>
                <a:ea typeface="Calibri"/>
                <a:cs typeface="Calibri"/>
                <a:sym typeface="Calibri"/>
              </a:rPr>
              <a:t>Hierarchical clustering can be performed with either a distance matrix or raw data. When raw data is provided, the software will automatically compute a distance matrix in the background.</a:t>
            </a:r>
            <a:endParaRPr sz="1900">
              <a:latin typeface="Calibri"/>
              <a:ea typeface="Calibri"/>
              <a:cs typeface="Calibri"/>
              <a:sym typeface="Calibri"/>
            </a:endParaRPr>
          </a:p>
          <a:p>
            <a:pPr marL="0" lvl="0" indent="0" algn="l" rtl="0">
              <a:lnSpc>
                <a:spcPct val="150000"/>
              </a:lnSpc>
              <a:spcBef>
                <a:spcPts val="1200"/>
              </a:spcBef>
              <a:spcAft>
                <a:spcPts val="1200"/>
              </a:spcAft>
              <a:buClr>
                <a:schemeClr val="dk1"/>
              </a:buClr>
              <a:buSzPts val="1100"/>
              <a:buFont typeface="Arial"/>
              <a:buNone/>
            </a:pPr>
            <a:endParaRPr sz="1100">
              <a:latin typeface="Calibri"/>
              <a:ea typeface="Calibri"/>
              <a:cs typeface="Calibri"/>
              <a:sym typeface="Calibri"/>
            </a:endParaRPr>
          </a:p>
        </p:txBody>
      </p:sp>
      <p:sp>
        <p:nvSpPr>
          <p:cNvPr id="385" name="Google Shape;385;p52"/>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42</a:t>
            </a:fld>
            <a:endParaRPr/>
          </a:p>
        </p:txBody>
      </p:sp>
      <p:pic>
        <p:nvPicPr>
          <p:cNvPr id="386" name="Google Shape;386;p52"/>
          <p:cNvPicPr preferRelativeResize="0"/>
          <p:nvPr/>
        </p:nvPicPr>
        <p:blipFill rotWithShape="1">
          <a:blip r:embed="rId3">
            <a:alphaModFix/>
          </a:blip>
          <a:srcRect/>
          <a:stretch/>
        </p:blipFill>
        <p:spPr>
          <a:xfrm>
            <a:off x="5017175" y="1228802"/>
            <a:ext cx="3770800" cy="301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PROBLEM STATEMENT </a:t>
            </a:r>
            <a:endParaRPr sz="2600" b="1">
              <a:latin typeface="Oswald"/>
              <a:ea typeface="Oswald"/>
              <a:cs typeface="Oswald"/>
              <a:sym typeface="Oswald"/>
            </a:endParaRPr>
          </a:p>
        </p:txBody>
      </p:sp>
      <p:sp>
        <p:nvSpPr>
          <p:cNvPr id="81" name="Google Shape;81;p15"/>
          <p:cNvSpPr txBox="1">
            <a:spLocks noGrp="1"/>
          </p:cNvSpPr>
          <p:nvPr>
            <p:ph type="body" idx="1"/>
          </p:nvPr>
        </p:nvSpPr>
        <p:spPr>
          <a:xfrm>
            <a:off x="500775" y="1206650"/>
            <a:ext cx="7497300" cy="33978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RBL’s marketing department collects various customer specific data of the credit card holders. </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They need a mechanism to segment the customer based on underlying characteristics and form market clusters which will be easy for them to target and provide product ideas to the management. </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Currently these tasks are performed manually by trusting the judgment of experts in the field. These can lead to human error, biased decision and other factors which may not be helpful to create a customer cluster that actually exist. </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They want to design a system that would</a:t>
            </a:r>
            <a:endParaRPr sz="1600">
              <a:latin typeface="Calibri"/>
              <a:ea typeface="Calibri"/>
              <a:cs typeface="Calibri"/>
              <a:sym typeface="Calibri"/>
            </a:endParaRPr>
          </a:p>
          <a:p>
            <a:pPr marL="0" marR="330200" lvl="0" indent="0" algn="just" rtl="0">
              <a:lnSpc>
                <a:spcPct val="100000"/>
              </a:lnSpc>
              <a:spcBef>
                <a:spcPts val="0"/>
              </a:spcBef>
              <a:spcAft>
                <a:spcPts val="0"/>
              </a:spcAft>
              <a:buSzPts val="2400"/>
              <a:buNone/>
            </a:pPr>
            <a:r>
              <a:rPr lang="en" sz="1600">
                <a:latin typeface="Calibri"/>
                <a:ea typeface="Calibri"/>
                <a:cs typeface="Calibri"/>
                <a:sym typeface="Calibri"/>
              </a:rPr>
              <a:t>         automate this process and help the different </a:t>
            </a:r>
            <a:endParaRPr sz="1600">
              <a:latin typeface="Calibri"/>
              <a:ea typeface="Calibri"/>
              <a:cs typeface="Calibri"/>
              <a:sym typeface="Calibri"/>
            </a:endParaRPr>
          </a:p>
          <a:p>
            <a:pPr marL="0" marR="330200" lvl="0" indent="0" algn="just" rtl="0">
              <a:lnSpc>
                <a:spcPct val="100000"/>
              </a:lnSpc>
              <a:spcBef>
                <a:spcPts val="0"/>
              </a:spcBef>
              <a:spcAft>
                <a:spcPts val="0"/>
              </a:spcAft>
              <a:buSzPts val="2400"/>
              <a:buNone/>
            </a:pPr>
            <a:r>
              <a:rPr lang="en" sz="1600">
                <a:latin typeface="Calibri"/>
                <a:ea typeface="Calibri"/>
                <a:cs typeface="Calibri"/>
                <a:sym typeface="Calibri"/>
              </a:rPr>
              <a:t>         stakeholders to make informed business </a:t>
            </a:r>
            <a:endParaRPr sz="1600">
              <a:latin typeface="Calibri"/>
              <a:ea typeface="Calibri"/>
              <a:cs typeface="Calibri"/>
              <a:sym typeface="Calibri"/>
            </a:endParaRPr>
          </a:p>
          <a:p>
            <a:pPr marL="0" marR="330200" lvl="0" indent="0" algn="just" rtl="0">
              <a:lnSpc>
                <a:spcPct val="100000"/>
              </a:lnSpc>
              <a:spcBef>
                <a:spcPts val="0"/>
              </a:spcBef>
              <a:spcAft>
                <a:spcPts val="0"/>
              </a:spcAft>
              <a:buSzPts val="2400"/>
              <a:buNone/>
            </a:pPr>
            <a:r>
              <a:rPr lang="en" sz="1600">
                <a:latin typeface="Calibri"/>
                <a:ea typeface="Calibri"/>
                <a:cs typeface="Calibri"/>
                <a:sym typeface="Calibri"/>
              </a:rPr>
              <a:t>         decision. </a:t>
            </a:r>
            <a:endParaRPr sz="16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200">
              <a:latin typeface="Times New Roman"/>
              <a:ea typeface="Times New Roman"/>
              <a:cs typeface="Times New Roman"/>
              <a:sym typeface="Times New Roman"/>
            </a:endParaRPr>
          </a:p>
        </p:txBody>
      </p:sp>
      <p:sp>
        <p:nvSpPr>
          <p:cNvPr id="82" name="Google Shape;82;p15"/>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5</a:t>
            </a:fld>
            <a:endParaRPr/>
          </a:p>
        </p:txBody>
      </p:sp>
      <p:pic>
        <p:nvPicPr>
          <p:cNvPr id="83" name="Google Shape;83;p15"/>
          <p:cNvPicPr preferRelativeResize="0"/>
          <p:nvPr/>
        </p:nvPicPr>
        <p:blipFill rotWithShape="1">
          <a:blip r:embed="rId3">
            <a:alphaModFix/>
          </a:blip>
          <a:srcRect/>
          <a:stretch/>
        </p:blipFill>
        <p:spPr>
          <a:xfrm>
            <a:off x="4693400" y="3298945"/>
            <a:ext cx="4204124" cy="16042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OBJECTIVES</a:t>
            </a:r>
            <a:endParaRPr sz="2600" b="1">
              <a:latin typeface="Oswald"/>
              <a:ea typeface="Oswald"/>
              <a:cs typeface="Oswald"/>
              <a:sym typeface="Oswald"/>
            </a:endParaRPr>
          </a:p>
        </p:txBody>
      </p:sp>
      <p:sp>
        <p:nvSpPr>
          <p:cNvPr id="89" name="Google Shape;89;p16"/>
          <p:cNvSpPr txBox="1">
            <a:spLocks noGrp="1"/>
          </p:cNvSpPr>
          <p:nvPr>
            <p:ph type="body" idx="1"/>
          </p:nvPr>
        </p:nvSpPr>
        <p:spPr>
          <a:xfrm>
            <a:off x="333850" y="1364600"/>
            <a:ext cx="5065500" cy="3239700"/>
          </a:xfrm>
          <a:prstGeom prst="rect">
            <a:avLst/>
          </a:prstGeom>
          <a:noFill/>
          <a:ln>
            <a:noFill/>
          </a:ln>
        </p:spPr>
        <p:txBody>
          <a:bodyPr spcFirstLastPara="1" wrap="square" lIns="91425" tIns="91425" rIns="91425" bIns="91425" anchor="t" anchorCtr="0">
            <a:noAutofit/>
          </a:bodyPr>
          <a:lstStyle/>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To develop a solution focused on developing a clustering algorithm based on unsupervised learning.</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Try various clustering algorithm, and identify the best model for the business scenario and build and fine tune them based on characteristics.</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Deploy the machine learning model using Flask API and</a:t>
            </a:r>
            <a:endParaRPr sz="1600">
              <a:latin typeface="Calibri"/>
              <a:ea typeface="Calibri"/>
              <a:cs typeface="Calibri"/>
              <a:sym typeface="Calibri"/>
            </a:endParaRPr>
          </a:p>
          <a:p>
            <a:pPr marL="0" marR="330200" lvl="0" indent="0" algn="just" rtl="0">
              <a:lnSpc>
                <a:spcPct val="100000"/>
              </a:lnSpc>
              <a:spcBef>
                <a:spcPts val="0"/>
              </a:spcBef>
              <a:spcAft>
                <a:spcPts val="0"/>
              </a:spcAft>
              <a:buSzPts val="2400"/>
              <a:buNone/>
            </a:pPr>
            <a:r>
              <a:rPr lang="en" sz="1600">
                <a:latin typeface="Calibri"/>
                <a:ea typeface="Calibri"/>
                <a:cs typeface="Calibri"/>
                <a:sym typeface="Calibri"/>
              </a:rPr>
              <a:t>          pickle files.</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Design a UI for entering model inputs and display</a:t>
            </a:r>
            <a:endParaRPr sz="1600">
              <a:latin typeface="Calibri"/>
              <a:ea typeface="Calibri"/>
              <a:cs typeface="Calibri"/>
              <a:sym typeface="Calibri"/>
            </a:endParaRPr>
          </a:p>
          <a:p>
            <a:pPr marL="0" marR="330200" lvl="0" indent="0" algn="just" rtl="0">
              <a:lnSpc>
                <a:spcPct val="100000"/>
              </a:lnSpc>
              <a:spcBef>
                <a:spcPts val="0"/>
              </a:spcBef>
              <a:spcAft>
                <a:spcPts val="0"/>
              </a:spcAft>
              <a:buClr>
                <a:schemeClr val="dk1"/>
              </a:buClr>
              <a:buSzPts val="1100"/>
              <a:buFont typeface="Arial"/>
              <a:buNone/>
            </a:pPr>
            <a:r>
              <a:rPr lang="en" sz="1600">
                <a:latin typeface="Calibri"/>
                <a:ea typeface="Calibri"/>
                <a:cs typeface="Calibri"/>
                <a:sym typeface="Calibri"/>
              </a:rPr>
              <a:t>          results accordingly. </a:t>
            </a:r>
            <a:endParaRPr sz="16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200">
              <a:latin typeface="Times New Roman"/>
              <a:ea typeface="Times New Roman"/>
              <a:cs typeface="Times New Roman"/>
              <a:sym typeface="Times New Roman"/>
            </a:endParaRPr>
          </a:p>
        </p:txBody>
      </p:sp>
      <p:sp>
        <p:nvSpPr>
          <p:cNvPr id="90" name="Google Shape;90;p16"/>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6</a:t>
            </a:fld>
            <a:endParaRPr/>
          </a:p>
        </p:txBody>
      </p:sp>
      <p:pic>
        <p:nvPicPr>
          <p:cNvPr id="91" name="Google Shape;91;p16"/>
          <p:cNvPicPr preferRelativeResize="0"/>
          <p:nvPr/>
        </p:nvPicPr>
        <p:blipFill rotWithShape="1">
          <a:blip r:embed="rId3">
            <a:alphaModFix/>
          </a:blip>
          <a:srcRect/>
          <a:stretch/>
        </p:blipFill>
        <p:spPr>
          <a:xfrm>
            <a:off x="5459025" y="2145150"/>
            <a:ext cx="3324650" cy="2681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782850" y="206001"/>
            <a:ext cx="7578300" cy="72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PROJECT ARCHITECTURE</a:t>
            </a:r>
            <a:endParaRPr sz="2600" b="1">
              <a:latin typeface="Oswald"/>
              <a:ea typeface="Oswald"/>
              <a:cs typeface="Oswald"/>
              <a:sym typeface="Oswald"/>
            </a:endParaRPr>
          </a:p>
        </p:txBody>
      </p:sp>
      <p:sp>
        <p:nvSpPr>
          <p:cNvPr id="97" name="Google Shape;97;p17"/>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7</a:t>
            </a:fld>
            <a:endParaRPr/>
          </a:p>
        </p:txBody>
      </p:sp>
      <p:pic>
        <p:nvPicPr>
          <p:cNvPr id="98" name="Google Shape;98;p17"/>
          <p:cNvPicPr preferRelativeResize="0"/>
          <p:nvPr/>
        </p:nvPicPr>
        <p:blipFill rotWithShape="1">
          <a:blip r:embed="rId3">
            <a:alphaModFix/>
          </a:blip>
          <a:srcRect/>
          <a:stretch/>
        </p:blipFill>
        <p:spPr>
          <a:xfrm>
            <a:off x="452300" y="1051213"/>
            <a:ext cx="8239125" cy="3305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PREPARATION OF DATA:</a:t>
            </a:r>
            <a:endParaRPr sz="2600" b="1">
              <a:latin typeface="Oswald"/>
              <a:ea typeface="Oswald"/>
              <a:cs typeface="Oswald"/>
              <a:sym typeface="Oswald"/>
            </a:endParaRPr>
          </a:p>
        </p:txBody>
      </p:sp>
      <p:sp>
        <p:nvSpPr>
          <p:cNvPr id="104" name="Google Shape;104;p18"/>
          <p:cNvSpPr txBox="1">
            <a:spLocks noGrp="1"/>
          </p:cNvSpPr>
          <p:nvPr>
            <p:ph type="body" idx="1"/>
          </p:nvPr>
        </p:nvSpPr>
        <p:spPr>
          <a:xfrm>
            <a:off x="500775" y="938975"/>
            <a:ext cx="7971000" cy="38706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Loaded the dataset into Jupyter IDE and import all necessary libraries that will be needed for analysis.</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Performed initial analysis of the provided dataset, checking the format and type of the various numerical and categorical columns.</a:t>
            </a:r>
            <a:endParaRPr sz="1600">
              <a:latin typeface="Calibri"/>
              <a:ea typeface="Calibri"/>
              <a:cs typeface="Calibri"/>
              <a:sym typeface="Calibri"/>
            </a:endParaRPr>
          </a:p>
          <a:p>
            <a:pPr marL="457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Reduced the functional/business sense of each of those columns, their relevance in predicting the business solution and form initial hypothesis of the most critical features which could be crucial in designing the model.</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Column CREDIT_LIMIT with only one row having null value was dropped from the dataset. Column MINIMUM_PAYMENTS had around 313 missing rows. </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Column CUST_ID was dropped from the dataset, since no business sense can be derived from it and does not add value to our insights. </a:t>
            </a:r>
            <a:endParaRPr sz="1600">
              <a:latin typeface="Calibri"/>
              <a:ea typeface="Calibri"/>
              <a:cs typeface="Calibri"/>
              <a:sym typeface="Calibri"/>
            </a:endParaRPr>
          </a:p>
          <a:p>
            <a:pPr marL="457200" marR="330200" lvl="0" indent="0" algn="just" rtl="0">
              <a:lnSpc>
                <a:spcPct val="100000"/>
              </a:lnSpc>
              <a:spcBef>
                <a:spcPts val="0"/>
              </a:spcBef>
              <a:spcAft>
                <a:spcPts val="0"/>
              </a:spcAft>
              <a:buSzPts val="2400"/>
              <a:buNone/>
            </a:pPr>
            <a:endParaRPr sz="1800">
              <a:latin typeface="Calibri"/>
              <a:ea typeface="Calibri"/>
              <a:cs typeface="Calibri"/>
              <a:sym typeface="Calibri"/>
            </a:endParaRPr>
          </a:p>
          <a:p>
            <a:pPr marL="914400" lvl="0" indent="0" algn="l" rtl="0">
              <a:lnSpc>
                <a:spcPct val="100000"/>
              </a:lnSpc>
              <a:spcBef>
                <a:spcPts val="600"/>
              </a:spcBef>
              <a:spcAft>
                <a:spcPts val="0"/>
              </a:spcAft>
              <a:buSzPts val="2400"/>
              <a:buNone/>
            </a:pPr>
            <a:endParaRPr sz="1500">
              <a:latin typeface="Times New Roman"/>
              <a:ea typeface="Times New Roman"/>
              <a:cs typeface="Times New Roman"/>
              <a:sym typeface="Times New Roman"/>
            </a:endParaRPr>
          </a:p>
        </p:txBody>
      </p:sp>
      <p:sp>
        <p:nvSpPr>
          <p:cNvPr id="105" name="Google Shape;105;p18"/>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782850" y="205996"/>
            <a:ext cx="7578300" cy="8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600" b="1">
                <a:latin typeface="Oswald"/>
                <a:ea typeface="Oswald"/>
                <a:cs typeface="Oswald"/>
                <a:sym typeface="Oswald"/>
              </a:rPr>
              <a:t>EXPLORATORY DATA ANALYSIS</a:t>
            </a:r>
            <a:endParaRPr sz="2600" b="1">
              <a:latin typeface="Oswald"/>
              <a:ea typeface="Oswald"/>
              <a:cs typeface="Oswald"/>
              <a:sym typeface="Oswald"/>
            </a:endParaRPr>
          </a:p>
        </p:txBody>
      </p:sp>
      <p:sp>
        <p:nvSpPr>
          <p:cNvPr id="111" name="Google Shape;111;p19"/>
          <p:cNvSpPr txBox="1">
            <a:spLocks noGrp="1"/>
          </p:cNvSpPr>
          <p:nvPr>
            <p:ph type="body" idx="1"/>
          </p:nvPr>
        </p:nvSpPr>
        <p:spPr>
          <a:xfrm>
            <a:off x="289325" y="938975"/>
            <a:ext cx="4491600" cy="3964200"/>
          </a:xfrm>
          <a:prstGeom prst="rect">
            <a:avLst/>
          </a:prstGeom>
          <a:noFill/>
          <a:ln>
            <a:noFill/>
          </a:ln>
        </p:spPr>
        <p:txBody>
          <a:bodyPr spcFirstLastPara="1" wrap="square" lIns="91425" tIns="91425" rIns="91425" bIns="91425" anchor="t" anchorCtr="0">
            <a:noAutofit/>
          </a:bodyPr>
          <a:lstStyle/>
          <a:p>
            <a:pPr marL="914400" lvl="0" indent="0" algn="l" rtl="0">
              <a:lnSpc>
                <a:spcPct val="100000"/>
              </a:lnSpc>
              <a:spcBef>
                <a:spcPts val="600"/>
              </a:spcBef>
              <a:spcAft>
                <a:spcPts val="0"/>
              </a:spcAft>
              <a:buSzPts val="2400"/>
              <a:buNone/>
            </a:pPr>
            <a:r>
              <a:rPr lang="en" sz="1600" b="1">
                <a:latin typeface="Calibri"/>
                <a:ea typeface="Calibri"/>
                <a:cs typeface="Calibri"/>
                <a:sym typeface="Calibri"/>
              </a:rPr>
              <a:t>HEAT MAP</a:t>
            </a:r>
            <a:endParaRPr sz="1600" b="1">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"PURACHASES_INSTALLMENTS_FREQUENCY" has strong positive correlation with "PURCHASE FREQUENCY"</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"BALANCE" has a strong negative correlation with "PRC_FULL_PAYMENT"</a:t>
            </a:r>
            <a:endParaRPr sz="1600">
              <a:latin typeface="Calibri"/>
              <a:ea typeface="Calibri"/>
              <a:cs typeface="Calibri"/>
              <a:sym typeface="Calibri"/>
            </a:endParaRPr>
          </a:p>
          <a:p>
            <a:pPr marL="457200" marR="330200" lvl="0" indent="-330200" algn="just" rtl="0">
              <a:lnSpc>
                <a:spcPct val="100000"/>
              </a:lnSpc>
              <a:spcBef>
                <a:spcPts val="0"/>
              </a:spcBef>
              <a:spcAft>
                <a:spcPts val="0"/>
              </a:spcAft>
              <a:buSzPts val="1600"/>
              <a:buFont typeface="Calibri"/>
              <a:buChar char="●"/>
            </a:pPr>
            <a:r>
              <a:rPr lang="en" sz="1600">
                <a:latin typeface="Calibri"/>
                <a:ea typeface="Calibri"/>
                <a:cs typeface="Calibri"/>
                <a:sym typeface="Calibri"/>
              </a:rPr>
              <a:t>"TENURE" has almost no correlation with any (No linear relationship)</a:t>
            </a:r>
            <a:endParaRPr sz="1600">
              <a:latin typeface="Calibri"/>
              <a:ea typeface="Calibri"/>
              <a:cs typeface="Calibri"/>
              <a:sym typeface="Calibri"/>
            </a:endParaRPr>
          </a:p>
          <a:p>
            <a:pPr marL="457200" marR="330200" lvl="0" indent="-330200" algn="l" rtl="0">
              <a:lnSpc>
                <a:spcPct val="100000"/>
              </a:lnSpc>
              <a:spcBef>
                <a:spcPts val="0"/>
              </a:spcBef>
              <a:spcAft>
                <a:spcPts val="0"/>
              </a:spcAft>
              <a:buSzPts val="1600"/>
              <a:buFont typeface="Calibri"/>
              <a:buChar char="●"/>
            </a:pPr>
            <a:r>
              <a:rPr lang="en" sz="1600">
                <a:latin typeface="Calibri"/>
                <a:ea typeface="Calibri"/>
                <a:cs typeface="Calibri"/>
                <a:sym typeface="Calibri"/>
              </a:rPr>
              <a:t>Purchases and OneOff_purchase have positve correlation of 0.92 PURCHASES_FREQUENCY and PURCHASES_INSTALLMENT_FREQUENCY 0.86 CASH_ADVANCE_TRX and CASH_ADVANCE_FREQUENCY has positive correlatuion of 0.8</a:t>
            </a:r>
            <a:endParaRPr sz="1600">
              <a:latin typeface="Calibri"/>
              <a:ea typeface="Calibri"/>
              <a:cs typeface="Calibri"/>
              <a:sym typeface="Calibri"/>
            </a:endParaRPr>
          </a:p>
          <a:p>
            <a:pPr marL="914400" lvl="0" indent="0" algn="just" rtl="0">
              <a:lnSpc>
                <a:spcPct val="100000"/>
              </a:lnSpc>
              <a:spcBef>
                <a:spcPts val="600"/>
              </a:spcBef>
              <a:spcAft>
                <a:spcPts val="0"/>
              </a:spcAft>
              <a:buSzPts val="2400"/>
              <a:buNone/>
            </a:pPr>
            <a:endParaRPr sz="1600" b="1">
              <a:solidFill>
                <a:schemeClr val="dk1"/>
              </a:solidFill>
              <a:latin typeface="Calibri"/>
              <a:ea typeface="Calibri"/>
              <a:cs typeface="Calibri"/>
              <a:sym typeface="Calibri"/>
            </a:endParaRPr>
          </a:p>
        </p:txBody>
      </p:sp>
      <p:sp>
        <p:nvSpPr>
          <p:cNvPr id="112" name="Google Shape;112;p19"/>
          <p:cNvSpPr txBox="1">
            <a:spLocks noGrp="1"/>
          </p:cNvSpPr>
          <p:nvPr>
            <p:ph type="sldNum" idx="12"/>
          </p:nvPr>
        </p:nvSpPr>
        <p:spPr>
          <a:xfrm>
            <a:off x="-125" y="4903155"/>
            <a:ext cx="9144000" cy="2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fld id="{00000000-1234-1234-1234-123412341234}" type="slidenum">
              <a:rPr lang="en"/>
              <a:t>9</a:t>
            </a:fld>
            <a:endParaRPr/>
          </a:p>
        </p:txBody>
      </p:sp>
      <p:pic>
        <p:nvPicPr>
          <p:cNvPr id="113" name="Google Shape;113;p19"/>
          <p:cNvPicPr preferRelativeResize="0"/>
          <p:nvPr/>
        </p:nvPicPr>
        <p:blipFill>
          <a:blip r:embed="rId3">
            <a:alphaModFix/>
          </a:blip>
          <a:stretch>
            <a:fillRect/>
          </a:stretch>
        </p:blipFill>
        <p:spPr>
          <a:xfrm>
            <a:off x="4933325" y="1117850"/>
            <a:ext cx="3769175" cy="3634275"/>
          </a:xfrm>
          <a:prstGeom prst="rect">
            <a:avLst/>
          </a:prstGeom>
          <a:noFill/>
          <a:ln>
            <a:noFill/>
          </a:ln>
        </p:spPr>
      </p:pic>
    </p:spTree>
  </p:cSld>
  <p:clrMapOvr>
    <a:masterClrMapping/>
  </p:clrMapOvr>
</p:sld>
</file>

<file path=ppt/theme/theme1.xml><?xml version="1.0" encoding="utf-8"?>
<a:theme xmlns:a="http://schemas.openxmlformats.org/drawingml/2006/main" name="Miranda template">
  <a:themeElements>
    <a:clrScheme name="Custom 347">
      <a:dk1>
        <a:srgbClr val="000000"/>
      </a:dk1>
      <a:lt1>
        <a:srgbClr val="FFFFFF"/>
      </a:lt1>
      <a:dk2>
        <a:srgbClr val="666666"/>
      </a:dk2>
      <a:lt2>
        <a:srgbClr val="F3F3F3"/>
      </a:lt2>
      <a:accent1>
        <a:srgbClr val="588A87"/>
      </a:accent1>
      <a:accent2>
        <a:srgbClr val="BBDBDF"/>
      </a:accent2>
      <a:accent3>
        <a:srgbClr val="7E89A0"/>
      </a:accent3>
      <a:accent4>
        <a:srgbClr val="BEC1D6"/>
      </a:accent4>
      <a:accent5>
        <a:srgbClr val="9B7160"/>
      </a:accent5>
      <a:accent6>
        <a:srgbClr val="D8C0AD"/>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2548</Words>
  <Application>Microsoft Office PowerPoint</Application>
  <PresentationFormat>On-screen Show (16:9)</PresentationFormat>
  <Paragraphs>264</Paragraphs>
  <Slides>42</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Raleway</vt:lpstr>
      <vt:lpstr>Times New Roman</vt:lpstr>
      <vt:lpstr>Oswald</vt:lpstr>
      <vt:lpstr>Dancing Script</vt:lpstr>
      <vt:lpstr>Arial</vt:lpstr>
      <vt:lpstr>Homemade Apple</vt:lpstr>
      <vt:lpstr>Calibri</vt:lpstr>
      <vt:lpstr>Miranda template</vt:lpstr>
      <vt:lpstr>CREDIT CARD CUSTOMER SEGMENTATION</vt:lpstr>
      <vt:lpstr>OUTLINE</vt:lpstr>
      <vt:lpstr>JOURNEY</vt:lpstr>
      <vt:lpstr>INTRODUCTION</vt:lpstr>
      <vt:lpstr>PROBLEM STATEMENT </vt:lpstr>
      <vt:lpstr>OBJECTIVES</vt:lpstr>
      <vt:lpstr>PROJECT ARCHITECTURE</vt:lpstr>
      <vt:lpstr>PREPARATION OF DATA:</vt:lpstr>
      <vt:lpstr>EXPLORATORY DATA ANALYSIS</vt:lpstr>
      <vt:lpstr>COLUMN WISE ANALYSIS OF DATA </vt:lpstr>
      <vt:lpstr>PowerPoint Presentation</vt:lpstr>
      <vt:lpstr>PowerPoint Presentation</vt:lpstr>
      <vt:lpstr>TENURE</vt:lpstr>
      <vt:lpstr>PowerPoint Presentation</vt:lpstr>
      <vt:lpstr>PowerPoint Presentation</vt:lpstr>
      <vt:lpstr>FEATURE ENGINEERING SELECTION/ CREATION</vt:lpstr>
      <vt:lpstr>K-MEANS</vt:lpstr>
      <vt:lpstr>WHAT ARE WE DOING</vt:lpstr>
      <vt:lpstr>PowerPoint Presentation</vt:lpstr>
      <vt:lpstr>NUMBER OF CLUSTERS</vt:lpstr>
      <vt:lpstr>CLUSTERS</vt:lpstr>
      <vt:lpstr>PowerPoint Presentation</vt:lpstr>
      <vt:lpstr>PowerPoint Presentation</vt:lpstr>
      <vt:lpstr>PowerPoint Presentation</vt:lpstr>
      <vt:lpstr>PowerPoint Presentation</vt:lpstr>
      <vt:lpstr>NUMBER OF CLUSTERS</vt:lpstr>
      <vt:lpstr>CLUSTERS</vt:lpstr>
      <vt:lpstr>PowerPoint Presentation</vt:lpstr>
      <vt:lpstr>BUSINESS INSIGHTS AND RECOMMENDATION</vt:lpstr>
      <vt:lpstr>BUSINESS INSIGHTS AND RECOMMENDATION</vt:lpstr>
      <vt:lpstr>BUSINESS INSIGHTS AND RECOMMENDATION</vt:lpstr>
      <vt:lpstr>BUSINESS INSIGHTS AND RECOMMENDATION</vt:lpstr>
      <vt:lpstr>PowerPoint Presentation</vt:lpstr>
      <vt:lpstr>PowerPoint Presentation</vt:lpstr>
      <vt:lpstr>UI Development </vt:lpstr>
      <vt:lpstr>Deployment &amp; UI Testing </vt:lpstr>
      <vt:lpstr>CONCLUSION</vt:lpstr>
      <vt:lpstr> THANK YOU! </vt:lpstr>
      <vt:lpstr>PowerPoint Presentation</vt:lpstr>
      <vt:lpstr>DBSCAN</vt:lpstr>
      <vt:lpstr>Auto Encoder </vt:lpstr>
      <vt:lpstr>HIERARCHICAL CLUSTERING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CUSTOMER SEGMENTATION</dc:title>
  <cp:lastModifiedBy>Mitali Patil</cp:lastModifiedBy>
  <cp:revision>2</cp:revision>
  <dcterms:modified xsi:type="dcterms:W3CDTF">2021-08-12T15:01:16Z</dcterms:modified>
</cp:coreProperties>
</file>